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6858000" cx="12192000"/>
  <p:notesSz cx="6858000" cy="9144000"/>
  <p:embeddedFontLst>
    <p:embeddedFont>
      <p:font typeface="Robo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504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175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3" roundtripDataSignature="AMtx7miDA97os6r0N00q0cFa2KFDbX9f7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Tom Hank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04" orient="horz"/>
        <p:guide pos="3840"/>
        <p:guide pos="1175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5.xml"/><Relationship Id="rId33" Type="http://customschemas.google.com/relationships/presentationmetadata" Target="metadata"/><Relationship Id="rId10" Type="http://schemas.openxmlformats.org/officeDocument/2006/relationships/slide" Target="slides/slide4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9-23T08:17:41.399">
    <p:pos x="344" y="832"/>
    <p:text>https://www.mvtec.com/company/research/datasets/mvtec-ad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gi4jGjk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de-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58c01a95d9_1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58c01a95d9_1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158c01a95d9_1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58c01a95d9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58c01a95d9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158c01a95d9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58c01a95d9_4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58c01a95d9_4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158c01a95d9_4_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58c01a95d9_4_1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58c01a95d9_4_1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158c01a95d9_4_1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58c01a95d9_4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58c01a95d9_4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158c01a95d9_4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58c01a95d9_4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58c01a95d9_4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158c01a95d9_4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58c01a95d9_4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58c01a95d9_4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158c01a95d9_4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58c01a95d9_4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58c01a95d9_4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158c01a95d9_4_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58c01a95d9_4_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58c01a95d9_4_1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158c01a95d9_4_1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58c01a95d9_4_1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58c01a95d9_4_1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158c01a95d9_4_1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58c01a95d9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58c01a95d9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158c01a95d9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58c01a95d9_1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58c01a95d9_1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158c01a95d9_1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58c01a95d9_8_8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58c01a95d9_8_8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158c01a95d9_8_8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58c01a95d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58c01a95d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158c01a95d9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58c01a95d9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58c01a95d9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158c01a95d9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58c01a95d9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58c01a95d9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158c01a95d9_0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58c01a95d9_1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58c01a95d9_1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158c01a95d9_1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58c01a95d9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58c01a95d9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158c01a95d9_0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58c01a95d9_1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58c01a95d9_1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158c01a95d9_1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58c01a95d9_8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58c01a95d9_8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158c01a95d9_8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rtfolie" showMasterSp="0">
  <p:cSld name="Startfoli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ctrTitle"/>
          </p:nvPr>
        </p:nvSpPr>
        <p:spPr>
          <a:xfrm>
            <a:off x="792359" y="2583984"/>
            <a:ext cx="10834929" cy="918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" type="subTitle"/>
          </p:nvPr>
        </p:nvSpPr>
        <p:spPr>
          <a:xfrm>
            <a:off x="792360" y="3656719"/>
            <a:ext cx="10834928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4"/>
          <p:cNvSpPr/>
          <p:nvPr/>
        </p:nvSpPr>
        <p:spPr>
          <a:xfrm>
            <a:off x="792360" y="0"/>
            <a:ext cx="887258" cy="807568"/>
          </a:xfrm>
          <a:prstGeom prst="parallelogram">
            <a:avLst>
              <a:gd fmla="val 59899" name="adj"/>
            </a:avLst>
          </a:prstGeom>
          <a:solidFill>
            <a:srgbClr val="F99B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6977" y="267568"/>
            <a:ext cx="3140311" cy="54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4"/>
          <p:cNvGrpSpPr/>
          <p:nvPr/>
        </p:nvGrpSpPr>
        <p:grpSpPr>
          <a:xfrm>
            <a:off x="8751781" y="4676778"/>
            <a:ext cx="3450626" cy="2200473"/>
            <a:chOff x="8751781" y="4676778"/>
            <a:chExt cx="3450626" cy="2200473"/>
          </a:xfrm>
        </p:grpSpPr>
        <p:sp>
          <p:nvSpPr>
            <p:cNvPr id="20" name="Google Shape;20;p4"/>
            <p:cNvSpPr/>
            <p:nvPr/>
          </p:nvSpPr>
          <p:spPr>
            <a:xfrm>
              <a:off x="8751781" y="6409446"/>
              <a:ext cx="690978" cy="467805"/>
            </a:xfrm>
            <a:custGeom>
              <a:rect b="b" l="l" r="r" t="t"/>
              <a:pathLst>
                <a:path extrusionOk="0" h="467805" w="690978">
                  <a:moveTo>
                    <a:pt x="274285" y="0"/>
                  </a:moveTo>
                  <a:lnTo>
                    <a:pt x="690978" y="0"/>
                  </a:lnTo>
                  <a:lnTo>
                    <a:pt x="416693" y="467805"/>
                  </a:lnTo>
                  <a:lnTo>
                    <a:pt x="0" y="467805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4"/>
            <p:cNvSpPr/>
            <p:nvPr/>
          </p:nvSpPr>
          <p:spPr>
            <a:xfrm>
              <a:off x="10162913" y="5112580"/>
              <a:ext cx="1464376" cy="1745420"/>
            </a:xfrm>
            <a:prstGeom prst="parallelogram">
              <a:avLst>
                <a:gd fmla="val 69885" name="adj"/>
              </a:avLst>
            </a:prstGeom>
            <a:solidFill>
              <a:srgbClr val="F99B1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9477507" y="5781930"/>
              <a:ext cx="1057517" cy="1092954"/>
            </a:xfrm>
            <a:custGeom>
              <a:rect b="b" l="l" r="r" t="t"/>
              <a:pathLst>
                <a:path extrusionOk="0" h="1092954" w="1057517">
                  <a:moveTo>
                    <a:pt x="640824" y="0"/>
                  </a:moveTo>
                  <a:lnTo>
                    <a:pt x="1057517" y="0"/>
                  </a:lnTo>
                  <a:lnTo>
                    <a:pt x="416693" y="1092954"/>
                  </a:lnTo>
                  <a:lnTo>
                    <a:pt x="0" y="1092954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4"/>
            <p:cNvSpPr/>
            <p:nvPr/>
          </p:nvSpPr>
          <p:spPr>
            <a:xfrm>
              <a:off x="11186505" y="4676778"/>
              <a:ext cx="1015902" cy="1732667"/>
            </a:xfrm>
            <a:custGeom>
              <a:rect b="b" l="l" r="r" t="t"/>
              <a:pathLst>
                <a:path extrusionOk="0" h="1732667" w="1015902">
                  <a:moveTo>
                    <a:pt x="1015902" y="0"/>
                  </a:moveTo>
                  <a:lnTo>
                    <a:pt x="1015902" y="811562"/>
                  </a:lnTo>
                  <a:lnTo>
                    <a:pt x="475837" y="1732667"/>
                  </a:lnTo>
                  <a:lnTo>
                    <a:pt x="0" y="1732667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57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ientitel und Inhalt">
  <p:cSld name="Folientitel und Inhal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idx="1" type="body"/>
          </p:nvPr>
        </p:nvSpPr>
        <p:spPr>
          <a:xfrm>
            <a:off x="527434" y="1757293"/>
            <a:ext cx="10515600" cy="3469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type="title"/>
          </p:nvPr>
        </p:nvSpPr>
        <p:spPr>
          <a:xfrm>
            <a:off x="1414692" y="249601"/>
            <a:ext cx="10212245" cy="62633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/>
          <p:nvPr/>
        </p:nvSpPr>
        <p:spPr>
          <a:xfrm>
            <a:off x="527434" y="0"/>
            <a:ext cx="887258" cy="807568"/>
          </a:xfrm>
          <a:prstGeom prst="parallelogram">
            <a:avLst>
              <a:gd fmla="val 59899" name="adj"/>
            </a:avLst>
          </a:prstGeom>
          <a:solidFill>
            <a:srgbClr val="F99B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" name="Google Shape;28;p5"/>
          <p:cNvCxnSpPr/>
          <p:nvPr/>
        </p:nvCxnSpPr>
        <p:spPr>
          <a:xfrm>
            <a:off x="0" y="617696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F99B1C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504">
          <p15:clr>
            <a:srgbClr val="FBAE40"/>
          </p15:clr>
        </p15:guide>
        <p15:guide id="2" pos="325">
          <p15:clr>
            <a:srgbClr val="FBAE40"/>
          </p15:clr>
        </p15:guide>
        <p15:guide id="3" pos="1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enutzerdefiniertes Layout">
  <p:cSld name="benutzerdefiniertes Layou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518891" y="0"/>
            <a:ext cx="887258" cy="807568"/>
          </a:xfrm>
          <a:prstGeom prst="parallelogram">
            <a:avLst>
              <a:gd fmla="val 59899" name="adj"/>
            </a:avLst>
          </a:prstGeom>
          <a:solidFill>
            <a:srgbClr val="F99B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" name="Google Shape;31;p6"/>
          <p:cNvCxnSpPr/>
          <p:nvPr/>
        </p:nvCxnSpPr>
        <p:spPr>
          <a:xfrm>
            <a:off x="0" y="617696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F99B1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" name="Google Shape;32;p6"/>
          <p:cNvSpPr txBox="1"/>
          <p:nvPr>
            <p:ph type="title"/>
          </p:nvPr>
        </p:nvSpPr>
        <p:spPr>
          <a:xfrm>
            <a:off x="1414692" y="249601"/>
            <a:ext cx="10212245" cy="62633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04">
          <p15:clr>
            <a:srgbClr val="FBAE40"/>
          </p15:clr>
        </p15:guide>
        <p15:guide id="2" pos="325">
          <p15:clr>
            <a:srgbClr val="FBAE40"/>
          </p15:clr>
        </p15:guide>
        <p15:guide id="3" pos="1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Folientitel, Inhalt und Bilder">
  <p:cSld name="2_Folientitel, Inhalt und Bil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518891" y="0"/>
            <a:ext cx="887258" cy="807568"/>
          </a:xfrm>
          <a:prstGeom prst="parallelogram">
            <a:avLst>
              <a:gd fmla="val 59899" name="adj"/>
            </a:avLst>
          </a:prstGeom>
          <a:solidFill>
            <a:srgbClr val="F99B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" name="Google Shape;35;p7"/>
          <p:cNvCxnSpPr/>
          <p:nvPr/>
        </p:nvCxnSpPr>
        <p:spPr>
          <a:xfrm>
            <a:off x="0" y="617696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F99B1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" name="Google Shape;36;p7"/>
          <p:cNvSpPr/>
          <p:nvPr>
            <p:ph idx="2" type="pic"/>
          </p:nvPr>
        </p:nvSpPr>
        <p:spPr>
          <a:xfrm>
            <a:off x="518898" y="1727254"/>
            <a:ext cx="3588809" cy="1248644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7"/>
          <p:cNvSpPr/>
          <p:nvPr>
            <p:ph idx="3" type="pic"/>
          </p:nvPr>
        </p:nvSpPr>
        <p:spPr>
          <a:xfrm>
            <a:off x="518897" y="3107038"/>
            <a:ext cx="3588810" cy="1248644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7"/>
          <p:cNvSpPr/>
          <p:nvPr>
            <p:ph idx="4" type="pic"/>
          </p:nvPr>
        </p:nvSpPr>
        <p:spPr>
          <a:xfrm>
            <a:off x="518896" y="4486822"/>
            <a:ext cx="3588811" cy="1248644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4466783" y="1727254"/>
            <a:ext cx="7151618" cy="40082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1414692" y="249601"/>
            <a:ext cx="10212245" cy="62633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04">
          <p15:clr>
            <a:srgbClr val="FBAE40"/>
          </p15:clr>
        </p15:guide>
        <p15:guide id="2" pos="325">
          <p15:clr>
            <a:srgbClr val="FBAE40"/>
          </p15:clr>
        </p15:guide>
        <p15:guide id="3" pos="1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Folientitel, Inhalt und Bilder">
  <p:cSld name="3_Folientitel, Inhalt und Bild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518896" y="0"/>
            <a:ext cx="887258" cy="807568"/>
          </a:xfrm>
          <a:prstGeom prst="parallelogram">
            <a:avLst>
              <a:gd fmla="val 59899" name="adj"/>
            </a:avLst>
          </a:prstGeom>
          <a:solidFill>
            <a:srgbClr val="F99B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" name="Google Shape;43;p8"/>
          <p:cNvCxnSpPr/>
          <p:nvPr/>
        </p:nvCxnSpPr>
        <p:spPr>
          <a:xfrm>
            <a:off x="0" y="617696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F99B1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" name="Google Shape;44;p8"/>
          <p:cNvSpPr/>
          <p:nvPr>
            <p:ph idx="2" type="pic"/>
          </p:nvPr>
        </p:nvSpPr>
        <p:spPr>
          <a:xfrm>
            <a:off x="6501040" y="1672772"/>
            <a:ext cx="5117352" cy="4008212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8"/>
          <p:cNvSpPr txBox="1"/>
          <p:nvPr>
            <p:ph idx="1" type="body"/>
          </p:nvPr>
        </p:nvSpPr>
        <p:spPr>
          <a:xfrm>
            <a:off x="518889" y="1672772"/>
            <a:ext cx="5123410" cy="40082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type="title"/>
          </p:nvPr>
        </p:nvSpPr>
        <p:spPr>
          <a:xfrm>
            <a:off x="1414692" y="249601"/>
            <a:ext cx="10212245" cy="62633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04">
          <p15:clr>
            <a:srgbClr val="FBAE40"/>
          </p15:clr>
        </p15:guide>
        <p15:guide id="2" pos="325">
          <p15:clr>
            <a:srgbClr val="FBAE40"/>
          </p15:clr>
        </p15:guide>
        <p15:guide id="3" pos="150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Folientitel und 2x Inhalt">
  <p:cSld name="4_Folientitel und 2x Inhal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/>
          <p:nvPr/>
        </p:nvSpPr>
        <p:spPr>
          <a:xfrm>
            <a:off x="518889" y="0"/>
            <a:ext cx="887258" cy="807568"/>
          </a:xfrm>
          <a:prstGeom prst="parallelogram">
            <a:avLst>
              <a:gd fmla="val 59899" name="adj"/>
            </a:avLst>
          </a:prstGeom>
          <a:solidFill>
            <a:srgbClr val="F99B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" name="Google Shape;49;p9"/>
          <p:cNvCxnSpPr/>
          <p:nvPr/>
        </p:nvCxnSpPr>
        <p:spPr>
          <a:xfrm>
            <a:off x="0" y="617696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F99B1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" name="Google Shape;50;p9"/>
          <p:cNvSpPr txBox="1"/>
          <p:nvPr>
            <p:ph idx="1" type="body"/>
          </p:nvPr>
        </p:nvSpPr>
        <p:spPr>
          <a:xfrm>
            <a:off x="6272394" y="1672772"/>
            <a:ext cx="5346000" cy="40082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2" type="body"/>
          </p:nvPr>
        </p:nvSpPr>
        <p:spPr>
          <a:xfrm>
            <a:off x="518891" y="1672772"/>
            <a:ext cx="5344489" cy="40082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type="title"/>
          </p:nvPr>
        </p:nvSpPr>
        <p:spPr>
          <a:xfrm>
            <a:off x="1414692" y="249601"/>
            <a:ext cx="10212245" cy="62633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04">
          <p15:clr>
            <a:srgbClr val="FBAE40"/>
          </p15:clr>
        </p15:guide>
        <p15:guide id="2" pos="325">
          <p15:clr>
            <a:srgbClr val="FBAE40"/>
          </p15:clr>
        </p15:guide>
        <p15:guide id="3" pos="1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Folientitel und 3x Inhalt">
  <p:cSld name="5_Folientitel und 3x Inhal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>
            <a:off x="518892" y="0"/>
            <a:ext cx="887258" cy="807568"/>
          </a:xfrm>
          <a:prstGeom prst="parallelogram">
            <a:avLst>
              <a:gd fmla="val 59899" name="adj"/>
            </a:avLst>
          </a:prstGeom>
          <a:solidFill>
            <a:srgbClr val="F99B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" name="Google Shape;55;p10"/>
          <p:cNvCxnSpPr/>
          <p:nvPr/>
        </p:nvCxnSpPr>
        <p:spPr>
          <a:xfrm>
            <a:off x="0" y="617696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F99B1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4340641" y="1672772"/>
            <a:ext cx="3456000" cy="40082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0"/>
          <p:cNvSpPr txBox="1"/>
          <p:nvPr>
            <p:ph idx="2" type="body"/>
          </p:nvPr>
        </p:nvSpPr>
        <p:spPr>
          <a:xfrm>
            <a:off x="8162394" y="1672772"/>
            <a:ext cx="3456000" cy="40082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3" type="body"/>
          </p:nvPr>
        </p:nvSpPr>
        <p:spPr>
          <a:xfrm>
            <a:off x="518889" y="1672772"/>
            <a:ext cx="3456000" cy="40082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type="title"/>
          </p:nvPr>
        </p:nvSpPr>
        <p:spPr>
          <a:xfrm>
            <a:off x="1414692" y="249601"/>
            <a:ext cx="10212245" cy="62633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04">
          <p15:clr>
            <a:srgbClr val="FBAE40"/>
          </p15:clr>
        </p15:guide>
        <p15:guide id="2" pos="325">
          <p15:clr>
            <a:srgbClr val="FBAE40"/>
          </p15:clr>
        </p15:guide>
        <p15:guide id="3" pos="1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Folientitel und Bild">
  <p:cSld name="6_Folientitel und Bild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/>
          <p:nvPr/>
        </p:nvSpPr>
        <p:spPr>
          <a:xfrm>
            <a:off x="518892" y="0"/>
            <a:ext cx="887258" cy="807568"/>
          </a:xfrm>
          <a:prstGeom prst="parallelogram">
            <a:avLst>
              <a:gd fmla="val 59899" name="adj"/>
            </a:avLst>
          </a:prstGeom>
          <a:solidFill>
            <a:srgbClr val="F99B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" name="Google Shape;62;p11"/>
          <p:cNvCxnSpPr/>
          <p:nvPr/>
        </p:nvCxnSpPr>
        <p:spPr>
          <a:xfrm>
            <a:off x="0" y="617696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F99B1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3" name="Google Shape;63;p11"/>
          <p:cNvSpPr/>
          <p:nvPr>
            <p:ph idx="2" type="pic"/>
          </p:nvPr>
        </p:nvSpPr>
        <p:spPr>
          <a:xfrm>
            <a:off x="518888" y="1727254"/>
            <a:ext cx="11099502" cy="4080483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/>
          <p:nvPr>
            <p:ph type="title"/>
          </p:nvPr>
        </p:nvSpPr>
        <p:spPr>
          <a:xfrm>
            <a:off x="1414692" y="249601"/>
            <a:ext cx="10212245" cy="62633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04">
          <p15:clr>
            <a:srgbClr val="FBAE40"/>
          </p15:clr>
        </p15:guide>
        <p15:guide id="2" pos="325">
          <p15:clr>
            <a:srgbClr val="FBAE40"/>
          </p15:clr>
        </p15:guide>
        <p15:guide id="3" pos="150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tartfolie" showMasterSp="0">
  <p:cSld name="1_Startfolie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type="ctrTitle"/>
          </p:nvPr>
        </p:nvSpPr>
        <p:spPr>
          <a:xfrm>
            <a:off x="792359" y="2583984"/>
            <a:ext cx="10834929" cy="918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"/>
          <p:cNvSpPr txBox="1"/>
          <p:nvPr>
            <p:ph idx="1" type="subTitle"/>
          </p:nvPr>
        </p:nvSpPr>
        <p:spPr>
          <a:xfrm>
            <a:off x="792360" y="3656719"/>
            <a:ext cx="10834928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2"/>
          <p:cNvSpPr/>
          <p:nvPr/>
        </p:nvSpPr>
        <p:spPr>
          <a:xfrm>
            <a:off x="792360" y="0"/>
            <a:ext cx="887258" cy="807568"/>
          </a:xfrm>
          <a:prstGeom prst="parallelogram">
            <a:avLst>
              <a:gd fmla="val 59899" name="adj"/>
            </a:avLst>
          </a:prstGeom>
          <a:solidFill>
            <a:srgbClr val="F99B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058375" y="411294"/>
            <a:ext cx="2304488" cy="39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8353" y="304759"/>
            <a:ext cx="1995901" cy="6093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12"/>
          <p:cNvGrpSpPr/>
          <p:nvPr/>
        </p:nvGrpSpPr>
        <p:grpSpPr>
          <a:xfrm>
            <a:off x="8751781" y="4676778"/>
            <a:ext cx="3450626" cy="2200473"/>
            <a:chOff x="8751781" y="4676778"/>
            <a:chExt cx="3450626" cy="2200473"/>
          </a:xfrm>
        </p:grpSpPr>
        <p:sp>
          <p:nvSpPr>
            <p:cNvPr id="72" name="Google Shape;72;p12"/>
            <p:cNvSpPr/>
            <p:nvPr/>
          </p:nvSpPr>
          <p:spPr>
            <a:xfrm>
              <a:off x="8751781" y="6409446"/>
              <a:ext cx="690978" cy="467805"/>
            </a:xfrm>
            <a:custGeom>
              <a:rect b="b" l="l" r="r" t="t"/>
              <a:pathLst>
                <a:path extrusionOk="0" h="467805" w="690978">
                  <a:moveTo>
                    <a:pt x="274285" y="0"/>
                  </a:moveTo>
                  <a:lnTo>
                    <a:pt x="690978" y="0"/>
                  </a:lnTo>
                  <a:lnTo>
                    <a:pt x="416693" y="467805"/>
                  </a:lnTo>
                  <a:lnTo>
                    <a:pt x="0" y="467805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2"/>
            <p:cNvSpPr/>
            <p:nvPr/>
          </p:nvSpPr>
          <p:spPr>
            <a:xfrm>
              <a:off x="10162913" y="5112580"/>
              <a:ext cx="1464376" cy="1745420"/>
            </a:xfrm>
            <a:prstGeom prst="parallelogram">
              <a:avLst>
                <a:gd fmla="val 69885" name="adj"/>
              </a:avLst>
            </a:prstGeom>
            <a:solidFill>
              <a:srgbClr val="F99B1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9477507" y="5781930"/>
              <a:ext cx="1057517" cy="1092954"/>
            </a:xfrm>
            <a:custGeom>
              <a:rect b="b" l="l" r="r" t="t"/>
              <a:pathLst>
                <a:path extrusionOk="0" h="1092954" w="1057517">
                  <a:moveTo>
                    <a:pt x="640824" y="0"/>
                  </a:moveTo>
                  <a:lnTo>
                    <a:pt x="1057517" y="0"/>
                  </a:lnTo>
                  <a:lnTo>
                    <a:pt x="416693" y="1092954"/>
                  </a:lnTo>
                  <a:lnTo>
                    <a:pt x="0" y="1092954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11186505" y="4676778"/>
              <a:ext cx="1015902" cy="1732667"/>
            </a:xfrm>
            <a:custGeom>
              <a:rect b="b" l="l" r="r" t="t"/>
              <a:pathLst>
                <a:path extrusionOk="0" h="1732667" w="1015902">
                  <a:moveTo>
                    <a:pt x="1015902" y="0"/>
                  </a:moveTo>
                  <a:lnTo>
                    <a:pt x="1015902" y="811562"/>
                  </a:lnTo>
                  <a:lnTo>
                    <a:pt x="475837" y="1732667"/>
                  </a:lnTo>
                  <a:lnTo>
                    <a:pt x="0" y="1732667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57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title"/>
          </p:nvPr>
        </p:nvSpPr>
        <p:spPr>
          <a:xfrm>
            <a:off x="792359" y="971879"/>
            <a:ext cx="10212245" cy="6263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11" name="Google Shape;11;p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92360" y="6308104"/>
            <a:ext cx="960524" cy="36933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"/>
          <p:cNvSpPr txBox="1"/>
          <p:nvPr/>
        </p:nvSpPr>
        <p:spPr>
          <a:xfrm>
            <a:off x="2538101" y="6285019"/>
            <a:ext cx="6136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>
                <a:solidFill>
                  <a:schemeClr val="dk1"/>
                </a:solidFill>
              </a:rPr>
              <a:t>Anomaly</a:t>
            </a:r>
            <a:r>
              <a:rPr lang="de-DE" sz="900">
                <a:solidFill>
                  <a:schemeClr val="dk1"/>
                </a:solidFill>
              </a:rPr>
              <a:t> detection using machine learning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>
                <a:solidFill>
                  <a:schemeClr val="dk1"/>
                </a:solidFill>
              </a:rPr>
              <a:t>Industrial IoT Testbed</a:t>
            </a:r>
            <a:r>
              <a:rPr lang="de-DE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/ Fakultät </a:t>
            </a:r>
            <a:r>
              <a:rPr lang="de-DE" sz="900">
                <a:solidFill>
                  <a:schemeClr val="dk1"/>
                </a:solidFill>
              </a:rPr>
              <a:t>Informatik/Mathematik</a:t>
            </a:r>
            <a:endParaRPr sz="9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>
                <a:solidFill>
                  <a:schemeClr val="dk1"/>
                </a:solidFill>
              </a:rPr>
              <a:t>Pokotilova, Doblaski, Lante, Milani-Martin, Hanke</a:t>
            </a:r>
            <a:r>
              <a:rPr lang="de-DE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lang="de-DE" sz="900">
                <a:solidFill>
                  <a:schemeClr val="dk1"/>
                </a:solidFill>
              </a:rPr>
              <a:t>Final presentation Summer Workshop IIoT</a:t>
            </a:r>
            <a:r>
              <a:rPr lang="de-DE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// </a:t>
            </a:r>
            <a:r>
              <a:rPr lang="de-DE" sz="900">
                <a:solidFill>
                  <a:schemeClr val="dk1"/>
                </a:solidFill>
              </a:rPr>
              <a:t>Sep</a:t>
            </a:r>
            <a:r>
              <a:rPr lang="de-DE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2022</a:t>
            </a:r>
            <a:endParaRPr/>
          </a:p>
        </p:txBody>
      </p:sp>
      <p:sp>
        <p:nvSpPr>
          <p:cNvPr id="13" name="Google Shape;13;p3"/>
          <p:cNvSpPr txBox="1"/>
          <p:nvPr/>
        </p:nvSpPr>
        <p:spPr>
          <a:xfrm>
            <a:off x="9460090" y="6377352"/>
            <a:ext cx="73152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Folie </a:t>
            </a:r>
            <a:fld id="{00000000-1234-1234-1234-123412341234}" type="slidenum">
              <a:rPr lang="de-DE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hyperlink" Target="https://docs.ecognition.com/v10.0.2/eCognition_documentation/User%20Guide%20Developer/8%20Classification%20-%20Deep%20Learning.htm" TargetMode="External"/><Relationship Id="rId10" Type="http://schemas.openxmlformats.org/officeDocument/2006/relationships/hyperlink" Target="https://de.wikipedia.org/w/index.php?title=Deep_Learning&amp;oldid=226190292" TargetMode="External"/><Relationship Id="rId13" Type="http://schemas.openxmlformats.org/officeDocument/2006/relationships/hyperlink" Target="http://arxiv.org/abs/1311.2901" TargetMode="External"/><Relationship Id="rId12" Type="http://schemas.openxmlformats.org/officeDocument/2006/relationships/hyperlink" Target="https://docs.ecognition.com/v10.0.2/eCognition_documentation/User%20Guide%20Developer/8%20Classification%20-%20Deep%20Learning.htm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e.mathworks.com/discovery/autoencoder.html" TargetMode="External"/><Relationship Id="rId4" Type="http://schemas.openxmlformats.org/officeDocument/2006/relationships/hyperlink" Target="https://de.mathworks.com/discovery/autoencoder.html" TargetMode="External"/><Relationship Id="rId9" Type="http://schemas.openxmlformats.org/officeDocument/2006/relationships/hyperlink" Target="https://de.wikipedia.org/w/index.php?title=Deep_Learning&amp;oldid=226190292" TargetMode="External"/><Relationship Id="rId14" Type="http://schemas.openxmlformats.org/officeDocument/2006/relationships/hyperlink" Target="http://arxiv.org/abs/1311.2901" TargetMode="External"/><Relationship Id="rId5" Type="http://schemas.openxmlformats.org/officeDocument/2006/relationships/hyperlink" Target="https://doi.org/10.1007/s11263-020-01400-4" TargetMode="External"/><Relationship Id="rId6" Type="http://schemas.openxmlformats.org/officeDocument/2006/relationships/hyperlink" Target="https://doi.org/10.1007/s11263-020-01400-4" TargetMode="External"/><Relationship Id="rId7" Type="http://schemas.openxmlformats.org/officeDocument/2006/relationships/hyperlink" Target="https://www.compthree.com/" TargetMode="External"/><Relationship Id="rId8" Type="http://schemas.openxmlformats.org/officeDocument/2006/relationships/hyperlink" Target="https://www.compthree.com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1.xml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"/>
          <p:cNvSpPr txBox="1"/>
          <p:nvPr>
            <p:ph type="ctrTitle"/>
          </p:nvPr>
        </p:nvSpPr>
        <p:spPr>
          <a:xfrm>
            <a:off x="792359" y="2583984"/>
            <a:ext cx="10834929" cy="918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Anomaly Detection using machine learning</a:t>
            </a:r>
            <a:endParaRPr/>
          </a:p>
        </p:txBody>
      </p:sp>
      <p:sp>
        <p:nvSpPr>
          <p:cNvPr id="81" name="Google Shape;81;p1"/>
          <p:cNvSpPr txBox="1"/>
          <p:nvPr>
            <p:ph idx="1" type="subTitle"/>
          </p:nvPr>
        </p:nvSpPr>
        <p:spPr>
          <a:xfrm>
            <a:off x="792360" y="3656719"/>
            <a:ext cx="10834928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de-DE"/>
              <a:t>Summer Workshop Industrial IoT 2022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58c01a95d9_1_25"/>
          <p:cNvSpPr txBox="1"/>
          <p:nvPr>
            <p:ph idx="1" type="body"/>
          </p:nvPr>
        </p:nvSpPr>
        <p:spPr>
          <a:xfrm>
            <a:off x="518901" y="1672775"/>
            <a:ext cx="5577000" cy="400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/>
              <a:t>Different algorithms with increasing </a:t>
            </a:r>
            <a:r>
              <a:rPr lang="de-DE"/>
              <a:t>complexity</a:t>
            </a:r>
            <a:r>
              <a:rPr lang="de-DE"/>
              <a:t>: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de-DE"/>
              <a:t>Classificator algorithm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de-DE"/>
              <a:t>Anomaly detection </a:t>
            </a:r>
            <a:r>
              <a:rPr lang="de-DE"/>
              <a:t>algorithms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de-DE"/>
              <a:t>Resnet18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-DE"/>
              <a:t>pixel to pixel comparison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de-DE"/>
              <a:t>Very Deep Convolutional Networks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-DE"/>
              <a:t>feature loss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-DE"/>
              <a:t>compare layers between original and reconstruction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de-DE"/>
              <a:t>Anomalib patchcore</a:t>
            </a:r>
            <a:endParaRPr/>
          </a:p>
        </p:txBody>
      </p:sp>
      <p:sp>
        <p:nvSpPr>
          <p:cNvPr id="170" name="Google Shape;170;g158c01a95d9_1_25"/>
          <p:cNvSpPr txBox="1"/>
          <p:nvPr>
            <p:ph type="title"/>
          </p:nvPr>
        </p:nvSpPr>
        <p:spPr>
          <a:xfrm>
            <a:off x="1414692" y="249601"/>
            <a:ext cx="10212300" cy="62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Project week topics - get to know</a:t>
            </a:r>
            <a:endParaRPr/>
          </a:p>
        </p:txBody>
      </p:sp>
      <p:pic>
        <p:nvPicPr>
          <p:cNvPr id="171" name="Google Shape;171;g158c01a95d9_1_2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3311" l="0" r="0" t="0"/>
          <a:stretch/>
        </p:blipFill>
        <p:spPr>
          <a:xfrm>
            <a:off x="6096000" y="1748112"/>
            <a:ext cx="5522401" cy="38576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58c01a95d9_0_18"/>
          <p:cNvSpPr txBox="1"/>
          <p:nvPr/>
        </p:nvSpPr>
        <p:spPr>
          <a:xfrm>
            <a:off x="564500" y="2070711"/>
            <a:ext cx="3808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Identification Results by category: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-	False Positives:		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-	Missed Anomalies	Ye</a:t>
            </a:r>
            <a:r>
              <a:rPr lang="de-DE"/>
              <a:t>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-	Noise level on Mask	Variable to High</a:t>
            </a:r>
            <a:endParaRPr/>
          </a:p>
        </p:txBody>
      </p:sp>
      <p:sp>
        <p:nvSpPr>
          <p:cNvPr id="178" name="Google Shape;178;g158c01a95d9_0_18"/>
          <p:cNvSpPr txBox="1"/>
          <p:nvPr>
            <p:ph type="title"/>
          </p:nvPr>
        </p:nvSpPr>
        <p:spPr>
          <a:xfrm>
            <a:off x="1414692" y="249601"/>
            <a:ext cx="10212300" cy="62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Not pre-trained Resnet18 - 10 Cycles</a:t>
            </a:r>
            <a:endParaRPr/>
          </a:p>
        </p:txBody>
      </p:sp>
      <p:sp>
        <p:nvSpPr>
          <p:cNvPr id="179" name="Google Shape;179;g158c01a95d9_0_18"/>
          <p:cNvSpPr txBox="1"/>
          <p:nvPr/>
        </p:nvSpPr>
        <p:spPr>
          <a:xfrm>
            <a:off x="335900" y="1081700"/>
            <a:ext cx="38088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Material:		Leather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Anomaly Type:	Fold and Color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Model: 		Resnet18 Not Pretrained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Learning Time: 	10 Cycles - 1 minute </a:t>
            </a:r>
            <a:endParaRPr/>
          </a:p>
        </p:txBody>
      </p:sp>
      <p:sp>
        <p:nvSpPr>
          <p:cNvPr id="180" name="Google Shape;180;g158c01a95d9_0_18"/>
          <p:cNvSpPr txBox="1"/>
          <p:nvPr/>
        </p:nvSpPr>
        <p:spPr>
          <a:xfrm>
            <a:off x="1671369" y="3265375"/>
            <a:ext cx="19446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00"/>
              <a:t>Input</a:t>
            </a:r>
            <a:endParaRPr sz="1300"/>
          </a:p>
        </p:txBody>
      </p:sp>
      <p:sp>
        <p:nvSpPr>
          <p:cNvPr id="181" name="Google Shape;181;g158c01a95d9_0_18"/>
          <p:cNvSpPr txBox="1"/>
          <p:nvPr/>
        </p:nvSpPr>
        <p:spPr>
          <a:xfrm>
            <a:off x="5017692" y="3265375"/>
            <a:ext cx="19446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00"/>
              <a:t>Prediction</a:t>
            </a:r>
            <a:endParaRPr sz="1300"/>
          </a:p>
        </p:txBody>
      </p:sp>
      <p:sp>
        <p:nvSpPr>
          <p:cNvPr id="182" name="Google Shape;182;g158c01a95d9_0_18"/>
          <p:cNvSpPr txBox="1"/>
          <p:nvPr/>
        </p:nvSpPr>
        <p:spPr>
          <a:xfrm>
            <a:off x="8364031" y="3265375"/>
            <a:ext cx="19446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00"/>
              <a:t>Anomalies</a:t>
            </a:r>
            <a:endParaRPr sz="1300"/>
          </a:p>
        </p:txBody>
      </p:sp>
      <p:sp>
        <p:nvSpPr>
          <p:cNvPr id="183" name="Google Shape;183;g158c01a95d9_0_18"/>
          <p:cNvSpPr txBox="1"/>
          <p:nvPr/>
        </p:nvSpPr>
        <p:spPr>
          <a:xfrm>
            <a:off x="4511350" y="1081700"/>
            <a:ext cx="6802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Conclusion: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While the prediction after 10 cycles are terrible and only essentially show a flat color, it still can manage an identification if the heatmap cutoff values are properly tweaked and depending the anomaly type.</a:t>
            </a:r>
            <a:endParaRPr/>
          </a:p>
        </p:txBody>
      </p:sp>
      <p:sp>
        <p:nvSpPr>
          <p:cNvPr id="184" name="Google Shape;184;g158c01a95d9_0_18"/>
          <p:cNvSpPr txBox="1"/>
          <p:nvPr/>
        </p:nvSpPr>
        <p:spPr>
          <a:xfrm>
            <a:off x="4511350" y="2129899"/>
            <a:ext cx="6802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Improvement Suggestions: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Heatmap needs to take the grain direction into account and filter for error width as to create a cleaner mask.</a:t>
            </a:r>
            <a:endParaRPr/>
          </a:p>
        </p:txBody>
      </p:sp>
      <p:pic>
        <p:nvPicPr>
          <p:cNvPr id="185" name="Google Shape;185;g158c01a95d9_0_18"/>
          <p:cNvPicPr preferRelativeResize="0"/>
          <p:nvPr/>
        </p:nvPicPr>
        <p:blipFill rotWithShape="1">
          <a:blip r:embed="rId3">
            <a:alphaModFix/>
          </a:blip>
          <a:srcRect b="42060" l="0" r="0" t="15195"/>
          <a:stretch/>
        </p:blipFill>
        <p:spPr>
          <a:xfrm>
            <a:off x="945500" y="3608575"/>
            <a:ext cx="9939099" cy="128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158c01a95d9_0_18"/>
          <p:cNvPicPr preferRelativeResize="0"/>
          <p:nvPr/>
        </p:nvPicPr>
        <p:blipFill rotWithShape="1">
          <a:blip r:embed="rId4">
            <a:alphaModFix/>
          </a:blip>
          <a:srcRect b="43738" l="550" r="-550" t="20400"/>
          <a:stretch/>
        </p:blipFill>
        <p:spPr>
          <a:xfrm>
            <a:off x="989850" y="5010468"/>
            <a:ext cx="10212300" cy="11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158c01a95d9_0_18"/>
          <p:cNvSpPr txBox="1"/>
          <p:nvPr/>
        </p:nvSpPr>
        <p:spPr>
          <a:xfrm>
            <a:off x="335900" y="4138125"/>
            <a:ext cx="85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Fold</a:t>
            </a:r>
            <a:endParaRPr/>
          </a:p>
        </p:txBody>
      </p:sp>
      <p:sp>
        <p:nvSpPr>
          <p:cNvPr id="188" name="Google Shape;188;g158c01a95d9_0_18"/>
          <p:cNvSpPr txBox="1"/>
          <p:nvPr/>
        </p:nvSpPr>
        <p:spPr>
          <a:xfrm>
            <a:off x="335900" y="5281125"/>
            <a:ext cx="85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Color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58c01a95d9_4_88"/>
          <p:cNvSpPr txBox="1"/>
          <p:nvPr/>
        </p:nvSpPr>
        <p:spPr>
          <a:xfrm>
            <a:off x="564500" y="2070711"/>
            <a:ext cx="3808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Identification Results by category: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-	False Positives:		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-	Missed Anomalies	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-	Noise level on Mask	Variable to High</a:t>
            </a:r>
            <a:endParaRPr/>
          </a:p>
        </p:txBody>
      </p:sp>
      <p:sp>
        <p:nvSpPr>
          <p:cNvPr id="195" name="Google Shape;195;g158c01a95d9_4_88"/>
          <p:cNvSpPr txBox="1"/>
          <p:nvPr>
            <p:ph type="title"/>
          </p:nvPr>
        </p:nvSpPr>
        <p:spPr>
          <a:xfrm>
            <a:off x="1414692" y="249601"/>
            <a:ext cx="10212300" cy="62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Not pre-trained Resnet18 - 400 Cycles</a:t>
            </a:r>
            <a:endParaRPr/>
          </a:p>
        </p:txBody>
      </p:sp>
      <p:sp>
        <p:nvSpPr>
          <p:cNvPr id="196" name="Google Shape;196;g158c01a95d9_4_88"/>
          <p:cNvSpPr txBox="1"/>
          <p:nvPr/>
        </p:nvSpPr>
        <p:spPr>
          <a:xfrm>
            <a:off x="335900" y="1081700"/>
            <a:ext cx="38088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Material:		Leather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Anomaly Type:	Fold and Color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Model: 		Resnet18 Not Pretrained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Learning Time: 	400 Cycles - 90 minutes </a:t>
            </a:r>
            <a:endParaRPr/>
          </a:p>
        </p:txBody>
      </p:sp>
      <p:sp>
        <p:nvSpPr>
          <p:cNvPr id="197" name="Google Shape;197;g158c01a95d9_4_88"/>
          <p:cNvSpPr txBox="1"/>
          <p:nvPr/>
        </p:nvSpPr>
        <p:spPr>
          <a:xfrm>
            <a:off x="1671369" y="3265375"/>
            <a:ext cx="19446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00"/>
              <a:t>Input</a:t>
            </a:r>
            <a:endParaRPr sz="1300"/>
          </a:p>
        </p:txBody>
      </p:sp>
      <p:sp>
        <p:nvSpPr>
          <p:cNvPr id="198" name="Google Shape;198;g158c01a95d9_4_88"/>
          <p:cNvSpPr txBox="1"/>
          <p:nvPr/>
        </p:nvSpPr>
        <p:spPr>
          <a:xfrm>
            <a:off x="5017692" y="3265375"/>
            <a:ext cx="19446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00"/>
              <a:t>Prediction</a:t>
            </a:r>
            <a:endParaRPr sz="1300"/>
          </a:p>
        </p:txBody>
      </p:sp>
      <p:sp>
        <p:nvSpPr>
          <p:cNvPr id="199" name="Google Shape;199;g158c01a95d9_4_88"/>
          <p:cNvSpPr txBox="1"/>
          <p:nvPr/>
        </p:nvSpPr>
        <p:spPr>
          <a:xfrm>
            <a:off x="8364031" y="3265375"/>
            <a:ext cx="19446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00"/>
              <a:t>Anomalies</a:t>
            </a:r>
            <a:endParaRPr sz="1300"/>
          </a:p>
        </p:txBody>
      </p:sp>
      <p:sp>
        <p:nvSpPr>
          <p:cNvPr id="200" name="Google Shape;200;g158c01a95d9_4_88"/>
          <p:cNvSpPr txBox="1"/>
          <p:nvPr/>
        </p:nvSpPr>
        <p:spPr>
          <a:xfrm>
            <a:off x="4511350" y="1081700"/>
            <a:ext cx="6802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Conclusion: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After 400 cycles the prediction has reached the level of a pattern fill, yet little seems to have changed in regards to the </a:t>
            </a:r>
            <a:r>
              <a:rPr lang="de-DE"/>
              <a:t>capability</a:t>
            </a:r>
            <a:r>
              <a:rPr lang="de-DE"/>
              <a:t> of anomaly detection </a:t>
            </a:r>
            <a:endParaRPr/>
          </a:p>
        </p:txBody>
      </p:sp>
      <p:sp>
        <p:nvSpPr>
          <p:cNvPr id="201" name="Google Shape;201;g158c01a95d9_4_88"/>
          <p:cNvSpPr txBox="1"/>
          <p:nvPr/>
        </p:nvSpPr>
        <p:spPr>
          <a:xfrm>
            <a:off x="4511350" y="2129899"/>
            <a:ext cx="6802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Improvement Suggestions: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g158c01a95d9_4_88"/>
          <p:cNvPicPr preferRelativeResize="0"/>
          <p:nvPr/>
        </p:nvPicPr>
        <p:blipFill rotWithShape="1">
          <a:blip r:embed="rId3">
            <a:alphaModFix/>
          </a:blip>
          <a:srcRect b="4502" l="0" r="0" t="49363"/>
          <a:stretch/>
        </p:blipFill>
        <p:spPr>
          <a:xfrm>
            <a:off x="1082475" y="3584625"/>
            <a:ext cx="9803551" cy="14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158c01a95d9_4_88"/>
          <p:cNvSpPr txBox="1"/>
          <p:nvPr/>
        </p:nvSpPr>
        <p:spPr>
          <a:xfrm>
            <a:off x="335900" y="4138125"/>
            <a:ext cx="85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Fold</a:t>
            </a:r>
            <a:endParaRPr/>
          </a:p>
        </p:txBody>
      </p:sp>
      <p:sp>
        <p:nvSpPr>
          <p:cNvPr id="204" name="Google Shape;204;g158c01a95d9_4_88"/>
          <p:cNvSpPr txBox="1"/>
          <p:nvPr/>
        </p:nvSpPr>
        <p:spPr>
          <a:xfrm>
            <a:off x="335900" y="5281125"/>
            <a:ext cx="85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Color</a:t>
            </a:r>
            <a:endParaRPr/>
          </a:p>
        </p:txBody>
      </p:sp>
      <p:pic>
        <p:nvPicPr>
          <p:cNvPr id="205" name="Google Shape;205;g158c01a95d9_4_88"/>
          <p:cNvPicPr preferRelativeResize="0"/>
          <p:nvPr/>
        </p:nvPicPr>
        <p:blipFill rotWithShape="1">
          <a:blip r:embed="rId4">
            <a:alphaModFix/>
          </a:blip>
          <a:srcRect b="43052" l="0" r="0" t="20159"/>
          <a:stretch/>
        </p:blipFill>
        <p:spPr>
          <a:xfrm>
            <a:off x="1160850" y="5007825"/>
            <a:ext cx="9658326" cy="111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58c01a95d9_4_171"/>
          <p:cNvSpPr txBox="1"/>
          <p:nvPr/>
        </p:nvSpPr>
        <p:spPr>
          <a:xfrm>
            <a:off x="564500" y="2070711"/>
            <a:ext cx="3808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Identification Results by category: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-	False Positives:		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-	Missed Anomalies	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-	Noise level on Mask	Variable</a:t>
            </a:r>
            <a:endParaRPr/>
          </a:p>
        </p:txBody>
      </p:sp>
      <p:sp>
        <p:nvSpPr>
          <p:cNvPr id="212" name="Google Shape;212;g158c01a95d9_4_171"/>
          <p:cNvSpPr txBox="1"/>
          <p:nvPr>
            <p:ph type="title"/>
          </p:nvPr>
        </p:nvSpPr>
        <p:spPr>
          <a:xfrm>
            <a:off x="1414692" y="249601"/>
            <a:ext cx="10212300" cy="62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Not pre-trained Resnet18 - 400 Cycles</a:t>
            </a:r>
            <a:endParaRPr/>
          </a:p>
        </p:txBody>
      </p:sp>
      <p:sp>
        <p:nvSpPr>
          <p:cNvPr id="213" name="Google Shape;213;g158c01a95d9_4_171"/>
          <p:cNvSpPr txBox="1"/>
          <p:nvPr/>
        </p:nvSpPr>
        <p:spPr>
          <a:xfrm>
            <a:off x="335900" y="1081700"/>
            <a:ext cx="38088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Material:		Cable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Anomaly Type:	Missing Part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Model: 		Resnet18 Not Pretrained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Learning Time: 	400 Cycles - 90 minutes </a:t>
            </a:r>
            <a:endParaRPr/>
          </a:p>
        </p:txBody>
      </p:sp>
      <p:sp>
        <p:nvSpPr>
          <p:cNvPr id="214" name="Google Shape;214;g158c01a95d9_4_171"/>
          <p:cNvSpPr txBox="1"/>
          <p:nvPr/>
        </p:nvSpPr>
        <p:spPr>
          <a:xfrm>
            <a:off x="2504894" y="3112975"/>
            <a:ext cx="19446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00"/>
              <a:t>Input</a:t>
            </a:r>
            <a:endParaRPr sz="1300"/>
          </a:p>
        </p:txBody>
      </p:sp>
      <p:sp>
        <p:nvSpPr>
          <p:cNvPr id="215" name="Google Shape;215;g158c01a95d9_4_171"/>
          <p:cNvSpPr txBox="1"/>
          <p:nvPr/>
        </p:nvSpPr>
        <p:spPr>
          <a:xfrm>
            <a:off x="7037742" y="3112975"/>
            <a:ext cx="19446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00"/>
              <a:t>Reconstruction</a:t>
            </a:r>
            <a:endParaRPr sz="1300"/>
          </a:p>
        </p:txBody>
      </p:sp>
      <p:sp>
        <p:nvSpPr>
          <p:cNvPr id="216" name="Google Shape;216;g158c01a95d9_4_171"/>
          <p:cNvSpPr txBox="1"/>
          <p:nvPr/>
        </p:nvSpPr>
        <p:spPr>
          <a:xfrm>
            <a:off x="4511350" y="1081700"/>
            <a:ext cx="6802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Conclusion: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After 400 cycles the prediction via feature loss has reached a good level of reconstruction, yet it didnt detect the anomaly.</a:t>
            </a:r>
            <a:endParaRPr/>
          </a:p>
        </p:txBody>
      </p:sp>
      <p:pic>
        <p:nvPicPr>
          <p:cNvPr id="217" name="Google Shape;217;g158c01a95d9_4_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9150" y="3527825"/>
            <a:ext cx="2678900" cy="258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158c01a95d9_4_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4750" y="3527825"/>
            <a:ext cx="2902950" cy="258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g158c01a95d9_4_52"/>
          <p:cNvPicPr preferRelativeResize="0"/>
          <p:nvPr/>
        </p:nvPicPr>
        <p:blipFill rotWithShape="1">
          <a:blip r:embed="rId3">
            <a:alphaModFix/>
          </a:blip>
          <a:srcRect b="33999" l="10715" r="8535" t="45042"/>
          <a:stretch/>
        </p:blipFill>
        <p:spPr>
          <a:xfrm>
            <a:off x="259700" y="4854800"/>
            <a:ext cx="11748300" cy="120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158c01a95d9_4_52"/>
          <p:cNvPicPr preferRelativeResize="0"/>
          <p:nvPr/>
        </p:nvPicPr>
        <p:blipFill rotWithShape="1">
          <a:blip r:embed="rId4">
            <a:alphaModFix/>
          </a:blip>
          <a:srcRect b="40163" l="10005" r="8448" t="39060"/>
          <a:stretch/>
        </p:blipFill>
        <p:spPr>
          <a:xfrm>
            <a:off x="152400" y="3493900"/>
            <a:ext cx="11855600" cy="120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58c01a95d9_4_52"/>
          <p:cNvSpPr txBox="1"/>
          <p:nvPr>
            <p:ph type="title"/>
          </p:nvPr>
        </p:nvSpPr>
        <p:spPr>
          <a:xfrm>
            <a:off x="1414692" y="249601"/>
            <a:ext cx="10212300" cy="62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VGG </a:t>
            </a:r>
            <a:endParaRPr/>
          </a:p>
        </p:txBody>
      </p:sp>
      <p:sp>
        <p:nvSpPr>
          <p:cNvPr id="227" name="Google Shape;227;g158c01a95d9_4_52"/>
          <p:cNvSpPr txBox="1"/>
          <p:nvPr/>
        </p:nvSpPr>
        <p:spPr>
          <a:xfrm>
            <a:off x="335900" y="1081700"/>
            <a:ext cx="38088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Material:		Wood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Anomaly Type:	Color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Model: 		VGG - Resnet18 Pretrained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Learning Time: 	200 Cycles - 1 hour </a:t>
            </a:r>
            <a:endParaRPr/>
          </a:p>
        </p:txBody>
      </p:sp>
      <p:sp>
        <p:nvSpPr>
          <p:cNvPr id="228" name="Google Shape;228;g158c01a95d9_4_52"/>
          <p:cNvSpPr txBox="1"/>
          <p:nvPr/>
        </p:nvSpPr>
        <p:spPr>
          <a:xfrm>
            <a:off x="528369" y="3036775"/>
            <a:ext cx="19446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00"/>
              <a:t>Input</a:t>
            </a:r>
            <a:endParaRPr sz="1300"/>
          </a:p>
        </p:txBody>
      </p:sp>
      <p:sp>
        <p:nvSpPr>
          <p:cNvPr id="229" name="Google Shape;229;g158c01a95d9_4_52"/>
          <p:cNvSpPr txBox="1"/>
          <p:nvPr/>
        </p:nvSpPr>
        <p:spPr>
          <a:xfrm>
            <a:off x="2807892" y="3036775"/>
            <a:ext cx="19446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00"/>
              <a:t>Prediction</a:t>
            </a:r>
            <a:endParaRPr sz="1300"/>
          </a:p>
        </p:txBody>
      </p:sp>
      <p:sp>
        <p:nvSpPr>
          <p:cNvPr id="230" name="Google Shape;230;g158c01a95d9_4_52"/>
          <p:cNvSpPr txBox="1"/>
          <p:nvPr/>
        </p:nvSpPr>
        <p:spPr>
          <a:xfrm>
            <a:off x="5180050" y="3036775"/>
            <a:ext cx="19446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00"/>
              <a:t>Heatmap</a:t>
            </a:r>
            <a:endParaRPr sz="1300"/>
          </a:p>
        </p:txBody>
      </p:sp>
      <p:sp>
        <p:nvSpPr>
          <p:cNvPr id="231" name="Google Shape;231;g158c01a95d9_4_52"/>
          <p:cNvSpPr txBox="1"/>
          <p:nvPr/>
        </p:nvSpPr>
        <p:spPr>
          <a:xfrm>
            <a:off x="7431131" y="3036775"/>
            <a:ext cx="19446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00"/>
              <a:t>Mask</a:t>
            </a:r>
            <a:endParaRPr sz="1300"/>
          </a:p>
        </p:txBody>
      </p:sp>
      <p:sp>
        <p:nvSpPr>
          <p:cNvPr id="232" name="Google Shape;232;g158c01a95d9_4_52"/>
          <p:cNvSpPr txBox="1"/>
          <p:nvPr/>
        </p:nvSpPr>
        <p:spPr>
          <a:xfrm>
            <a:off x="9831731" y="3036775"/>
            <a:ext cx="19446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00"/>
              <a:t>Anomalies</a:t>
            </a:r>
            <a:endParaRPr sz="1300"/>
          </a:p>
        </p:txBody>
      </p:sp>
      <p:sp>
        <p:nvSpPr>
          <p:cNvPr id="233" name="Google Shape;233;g158c01a95d9_4_52"/>
          <p:cNvSpPr txBox="1"/>
          <p:nvPr/>
        </p:nvSpPr>
        <p:spPr>
          <a:xfrm>
            <a:off x="4511350" y="1081700"/>
            <a:ext cx="6802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Conclusion: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Method not suitable to note coloration errors on noisy surfaces</a:t>
            </a:r>
            <a:endParaRPr/>
          </a:p>
        </p:txBody>
      </p:sp>
      <p:sp>
        <p:nvSpPr>
          <p:cNvPr id="234" name="Google Shape;234;g158c01a95d9_4_52"/>
          <p:cNvSpPr txBox="1"/>
          <p:nvPr/>
        </p:nvSpPr>
        <p:spPr>
          <a:xfrm>
            <a:off x="564500" y="2070711"/>
            <a:ext cx="3808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Identification Results by category: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-	False Positives:		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-	Missed Anomalies	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-	Noise level on Mask	Variable to High</a:t>
            </a:r>
            <a:endParaRPr/>
          </a:p>
        </p:txBody>
      </p:sp>
      <p:sp>
        <p:nvSpPr>
          <p:cNvPr id="235" name="Google Shape;235;g158c01a95d9_4_52"/>
          <p:cNvSpPr txBox="1"/>
          <p:nvPr/>
        </p:nvSpPr>
        <p:spPr>
          <a:xfrm>
            <a:off x="4511350" y="2129899"/>
            <a:ext cx="6802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Improvement Suggestions: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Heatmap needs to take the grain direction into account and filter for error width as to create a cleaner mask.</a:t>
            </a:r>
            <a:endParaRPr/>
          </a:p>
        </p:txBody>
      </p:sp>
      <p:sp>
        <p:nvSpPr>
          <p:cNvPr id="236" name="Google Shape;236;g158c01a95d9_4_52"/>
          <p:cNvSpPr txBox="1"/>
          <p:nvPr/>
        </p:nvSpPr>
        <p:spPr>
          <a:xfrm rot="-5400000">
            <a:off x="-273700" y="3909525"/>
            <a:ext cx="85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Color</a:t>
            </a:r>
            <a:endParaRPr/>
          </a:p>
        </p:txBody>
      </p:sp>
      <p:sp>
        <p:nvSpPr>
          <p:cNvPr id="237" name="Google Shape;237;g158c01a95d9_4_52"/>
          <p:cNvSpPr txBox="1"/>
          <p:nvPr/>
        </p:nvSpPr>
        <p:spPr>
          <a:xfrm rot="-5400000">
            <a:off x="-273700" y="5204925"/>
            <a:ext cx="85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Color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g158c01a95d9_4_19"/>
          <p:cNvPicPr preferRelativeResize="0"/>
          <p:nvPr/>
        </p:nvPicPr>
        <p:blipFill rotWithShape="1">
          <a:blip r:embed="rId3">
            <a:alphaModFix/>
          </a:blip>
          <a:srcRect b="32935" l="10658" r="7795" t="46099"/>
          <a:stretch/>
        </p:blipFill>
        <p:spPr>
          <a:xfrm>
            <a:off x="259700" y="4854800"/>
            <a:ext cx="11748300" cy="120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158c01a95d9_4_19"/>
          <p:cNvPicPr preferRelativeResize="0"/>
          <p:nvPr/>
        </p:nvPicPr>
        <p:blipFill rotWithShape="1">
          <a:blip r:embed="rId4">
            <a:alphaModFix/>
          </a:blip>
          <a:srcRect b="31879" l="10096" r="7882" t="47223"/>
          <a:stretch/>
        </p:blipFill>
        <p:spPr>
          <a:xfrm>
            <a:off x="152400" y="3493900"/>
            <a:ext cx="11855600" cy="1208174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158c01a95d9_4_19"/>
          <p:cNvSpPr txBox="1"/>
          <p:nvPr>
            <p:ph type="title"/>
          </p:nvPr>
        </p:nvSpPr>
        <p:spPr>
          <a:xfrm>
            <a:off x="1414692" y="249601"/>
            <a:ext cx="10212300" cy="62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VGG </a:t>
            </a:r>
            <a:endParaRPr/>
          </a:p>
        </p:txBody>
      </p:sp>
      <p:sp>
        <p:nvSpPr>
          <p:cNvPr id="246" name="Google Shape;246;g158c01a95d9_4_19"/>
          <p:cNvSpPr txBox="1"/>
          <p:nvPr/>
        </p:nvSpPr>
        <p:spPr>
          <a:xfrm>
            <a:off x="335900" y="1081700"/>
            <a:ext cx="38088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Material:		Wood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Anomaly Type:	Hole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Model: 		VGG - Resnet18 Pretrained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Learning Time: 	200 Cycles - 1 hour </a:t>
            </a:r>
            <a:endParaRPr/>
          </a:p>
        </p:txBody>
      </p:sp>
      <p:sp>
        <p:nvSpPr>
          <p:cNvPr id="247" name="Google Shape;247;g158c01a95d9_4_19"/>
          <p:cNvSpPr txBox="1"/>
          <p:nvPr/>
        </p:nvSpPr>
        <p:spPr>
          <a:xfrm>
            <a:off x="528369" y="3036775"/>
            <a:ext cx="19446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00"/>
              <a:t>Input</a:t>
            </a:r>
            <a:endParaRPr sz="1300"/>
          </a:p>
        </p:txBody>
      </p:sp>
      <p:sp>
        <p:nvSpPr>
          <p:cNvPr id="248" name="Google Shape;248;g158c01a95d9_4_19"/>
          <p:cNvSpPr txBox="1"/>
          <p:nvPr/>
        </p:nvSpPr>
        <p:spPr>
          <a:xfrm>
            <a:off x="2807892" y="3036775"/>
            <a:ext cx="19446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00"/>
              <a:t>Prediction</a:t>
            </a:r>
            <a:endParaRPr sz="1300"/>
          </a:p>
        </p:txBody>
      </p:sp>
      <p:sp>
        <p:nvSpPr>
          <p:cNvPr id="249" name="Google Shape;249;g158c01a95d9_4_19"/>
          <p:cNvSpPr txBox="1"/>
          <p:nvPr/>
        </p:nvSpPr>
        <p:spPr>
          <a:xfrm>
            <a:off x="5180050" y="3036775"/>
            <a:ext cx="19446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00"/>
              <a:t>Heatmap</a:t>
            </a:r>
            <a:endParaRPr sz="1300"/>
          </a:p>
        </p:txBody>
      </p:sp>
      <p:sp>
        <p:nvSpPr>
          <p:cNvPr id="250" name="Google Shape;250;g158c01a95d9_4_19"/>
          <p:cNvSpPr txBox="1"/>
          <p:nvPr/>
        </p:nvSpPr>
        <p:spPr>
          <a:xfrm>
            <a:off x="7431131" y="3036775"/>
            <a:ext cx="19446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00"/>
              <a:t>Mask</a:t>
            </a:r>
            <a:endParaRPr sz="1300"/>
          </a:p>
        </p:txBody>
      </p:sp>
      <p:sp>
        <p:nvSpPr>
          <p:cNvPr id="251" name="Google Shape;251;g158c01a95d9_4_19"/>
          <p:cNvSpPr txBox="1"/>
          <p:nvPr/>
        </p:nvSpPr>
        <p:spPr>
          <a:xfrm>
            <a:off x="9831731" y="3036775"/>
            <a:ext cx="19446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00"/>
              <a:t>Anomalies</a:t>
            </a:r>
            <a:endParaRPr sz="1300"/>
          </a:p>
        </p:txBody>
      </p:sp>
      <p:sp>
        <p:nvSpPr>
          <p:cNvPr id="252" name="Google Shape;252;g158c01a95d9_4_19"/>
          <p:cNvSpPr txBox="1"/>
          <p:nvPr/>
        </p:nvSpPr>
        <p:spPr>
          <a:xfrm>
            <a:off x="4511350" y="1081700"/>
            <a:ext cx="6802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Conclusion: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Method suitable to note presence of holes in the wood, yet limited in </a:t>
            </a:r>
            <a:r>
              <a:rPr lang="de-DE"/>
              <a:t>guaranteeing</a:t>
            </a:r>
            <a:r>
              <a:rPr lang="de-DE"/>
              <a:t> noting all holes in cases where the size of the holes approaches the thickness of the woods features</a:t>
            </a:r>
            <a:endParaRPr/>
          </a:p>
        </p:txBody>
      </p:sp>
      <p:sp>
        <p:nvSpPr>
          <p:cNvPr id="253" name="Google Shape;253;g158c01a95d9_4_19"/>
          <p:cNvSpPr txBox="1"/>
          <p:nvPr/>
        </p:nvSpPr>
        <p:spPr>
          <a:xfrm>
            <a:off x="564500" y="2070711"/>
            <a:ext cx="3808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Identification Results by category: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-	False Positives:		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-	Missed Anomalies	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-	Noise level on Mask	Variable to low</a:t>
            </a:r>
            <a:endParaRPr/>
          </a:p>
        </p:txBody>
      </p:sp>
      <p:sp>
        <p:nvSpPr>
          <p:cNvPr id="254" name="Google Shape;254;g158c01a95d9_4_19"/>
          <p:cNvSpPr txBox="1"/>
          <p:nvPr/>
        </p:nvSpPr>
        <p:spPr>
          <a:xfrm>
            <a:off x="4511350" y="2129899"/>
            <a:ext cx="6802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Improvement Suggestions: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Taking two images from different angles would make the creation of a height map possible, which would make identifying holes easier due to their relative large depth compared to other anomalies</a:t>
            </a:r>
            <a:endParaRPr/>
          </a:p>
        </p:txBody>
      </p:sp>
      <p:sp>
        <p:nvSpPr>
          <p:cNvPr id="255" name="Google Shape;255;g158c01a95d9_4_19"/>
          <p:cNvSpPr txBox="1"/>
          <p:nvPr/>
        </p:nvSpPr>
        <p:spPr>
          <a:xfrm rot="-5400000">
            <a:off x="-273700" y="3909525"/>
            <a:ext cx="85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Hole</a:t>
            </a:r>
            <a:endParaRPr/>
          </a:p>
        </p:txBody>
      </p:sp>
      <p:sp>
        <p:nvSpPr>
          <p:cNvPr id="256" name="Google Shape;256;g158c01a95d9_4_19"/>
          <p:cNvSpPr txBox="1"/>
          <p:nvPr/>
        </p:nvSpPr>
        <p:spPr>
          <a:xfrm rot="-5400000">
            <a:off x="-273700" y="5204925"/>
            <a:ext cx="85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Hole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g158c01a95d9_4_35"/>
          <p:cNvPicPr preferRelativeResize="0"/>
          <p:nvPr/>
        </p:nvPicPr>
        <p:blipFill rotWithShape="1">
          <a:blip r:embed="rId3">
            <a:alphaModFix/>
          </a:blip>
          <a:srcRect b="29870" l="11533" r="8319" t="28918"/>
          <a:stretch/>
        </p:blipFill>
        <p:spPr>
          <a:xfrm>
            <a:off x="259700" y="4854800"/>
            <a:ext cx="11748299" cy="120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158c01a95d9_4_35"/>
          <p:cNvPicPr preferRelativeResize="0"/>
          <p:nvPr/>
        </p:nvPicPr>
        <p:blipFill rotWithShape="1">
          <a:blip r:embed="rId4">
            <a:alphaModFix/>
          </a:blip>
          <a:srcRect b="28443" l="10938" r="8272" t="30394"/>
          <a:stretch/>
        </p:blipFill>
        <p:spPr>
          <a:xfrm>
            <a:off x="152400" y="3493900"/>
            <a:ext cx="11855601" cy="120817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158c01a95d9_4_35"/>
          <p:cNvSpPr txBox="1"/>
          <p:nvPr>
            <p:ph type="title"/>
          </p:nvPr>
        </p:nvSpPr>
        <p:spPr>
          <a:xfrm>
            <a:off x="1414692" y="249601"/>
            <a:ext cx="10212300" cy="62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Anomalib - patchcore</a:t>
            </a:r>
            <a:endParaRPr/>
          </a:p>
        </p:txBody>
      </p:sp>
      <p:sp>
        <p:nvSpPr>
          <p:cNvPr id="265" name="Google Shape;265;g158c01a95d9_4_35"/>
          <p:cNvSpPr txBox="1"/>
          <p:nvPr/>
        </p:nvSpPr>
        <p:spPr>
          <a:xfrm>
            <a:off x="335900" y="1081700"/>
            <a:ext cx="38088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Material:		Wood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Anomaly Type:	Combined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Model: 		Anomalib - Resnet50 - Pretr.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Learning Time: 	10 Epochs - 2 hours </a:t>
            </a:r>
            <a:endParaRPr/>
          </a:p>
        </p:txBody>
      </p:sp>
      <p:sp>
        <p:nvSpPr>
          <p:cNvPr id="266" name="Google Shape;266;g158c01a95d9_4_35"/>
          <p:cNvSpPr txBox="1"/>
          <p:nvPr/>
        </p:nvSpPr>
        <p:spPr>
          <a:xfrm>
            <a:off x="528369" y="3036775"/>
            <a:ext cx="19446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00"/>
              <a:t>Input</a:t>
            </a:r>
            <a:endParaRPr sz="1300"/>
          </a:p>
        </p:txBody>
      </p:sp>
      <p:sp>
        <p:nvSpPr>
          <p:cNvPr id="267" name="Google Shape;267;g158c01a95d9_4_35"/>
          <p:cNvSpPr txBox="1"/>
          <p:nvPr/>
        </p:nvSpPr>
        <p:spPr>
          <a:xfrm>
            <a:off x="2807892" y="3036775"/>
            <a:ext cx="19446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00"/>
              <a:t>Prediction</a:t>
            </a:r>
            <a:endParaRPr sz="1300"/>
          </a:p>
        </p:txBody>
      </p:sp>
      <p:sp>
        <p:nvSpPr>
          <p:cNvPr id="268" name="Google Shape;268;g158c01a95d9_4_35"/>
          <p:cNvSpPr txBox="1"/>
          <p:nvPr/>
        </p:nvSpPr>
        <p:spPr>
          <a:xfrm>
            <a:off x="5180050" y="3036775"/>
            <a:ext cx="19446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00"/>
              <a:t>Heatmap</a:t>
            </a:r>
            <a:endParaRPr sz="1300"/>
          </a:p>
        </p:txBody>
      </p:sp>
      <p:sp>
        <p:nvSpPr>
          <p:cNvPr id="269" name="Google Shape;269;g158c01a95d9_4_35"/>
          <p:cNvSpPr txBox="1"/>
          <p:nvPr/>
        </p:nvSpPr>
        <p:spPr>
          <a:xfrm>
            <a:off x="7431131" y="3036775"/>
            <a:ext cx="19446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00"/>
              <a:t>Mask</a:t>
            </a:r>
            <a:endParaRPr sz="1300"/>
          </a:p>
        </p:txBody>
      </p:sp>
      <p:sp>
        <p:nvSpPr>
          <p:cNvPr id="270" name="Google Shape;270;g158c01a95d9_4_35"/>
          <p:cNvSpPr txBox="1"/>
          <p:nvPr/>
        </p:nvSpPr>
        <p:spPr>
          <a:xfrm>
            <a:off x="9831731" y="3036775"/>
            <a:ext cx="19446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00"/>
              <a:t>Anomalies</a:t>
            </a:r>
            <a:endParaRPr sz="1300"/>
          </a:p>
        </p:txBody>
      </p:sp>
      <p:sp>
        <p:nvSpPr>
          <p:cNvPr id="271" name="Google Shape;271;g158c01a95d9_4_35"/>
          <p:cNvSpPr txBox="1"/>
          <p:nvPr/>
        </p:nvSpPr>
        <p:spPr>
          <a:xfrm>
            <a:off x="4511350" y="1081700"/>
            <a:ext cx="6802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Conclusion: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Due to high </a:t>
            </a:r>
            <a:r>
              <a:rPr lang="de-DE"/>
              <a:t>different</a:t>
            </a:r>
            <a:r>
              <a:rPr lang="de-DE"/>
              <a:t> anomaly types causing different levels of response on the heatmap, combined anomalies will often only yield partial detection.</a:t>
            </a:r>
            <a:endParaRPr/>
          </a:p>
        </p:txBody>
      </p:sp>
      <p:sp>
        <p:nvSpPr>
          <p:cNvPr id="272" name="Google Shape;272;g158c01a95d9_4_35"/>
          <p:cNvSpPr txBox="1"/>
          <p:nvPr/>
        </p:nvSpPr>
        <p:spPr>
          <a:xfrm>
            <a:off x="564500" y="2070711"/>
            <a:ext cx="3808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Identification Results by category: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-	False Positives:		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-	Missed Anomalies	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-	Noise level on Mask	Low</a:t>
            </a:r>
            <a:endParaRPr/>
          </a:p>
        </p:txBody>
      </p:sp>
      <p:sp>
        <p:nvSpPr>
          <p:cNvPr id="273" name="Google Shape;273;g158c01a95d9_4_35"/>
          <p:cNvSpPr txBox="1"/>
          <p:nvPr/>
        </p:nvSpPr>
        <p:spPr>
          <a:xfrm>
            <a:off x="4511350" y="2129899"/>
            <a:ext cx="6802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Improvement Suggestions: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Instead of using a singular mask via a cutoff value in the heatmap several cutoff layers should exist with cutoff values based on heatmaps from the different known anomaly types.</a:t>
            </a:r>
            <a:endParaRPr/>
          </a:p>
        </p:txBody>
      </p:sp>
      <p:sp>
        <p:nvSpPr>
          <p:cNvPr id="274" name="Google Shape;274;g158c01a95d9_4_35"/>
          <p:cNvSpPr txBox="1"/>
          <p:nvPr/>
        </p:nvSpPr>
        <p:spPr>
          <a:xfrm rot="-5400000">
            <a:off x="-366400" y="3893025"/>
            <a:ext cx="104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Combined</a:t>
            </a:r>
            <a:endParaRPr/>
          </a:p>
        </p:txBody>
      </p:sp>
      <p:sp>
        <p:nvSpPr>
          <p:cNvPr id="275" name="Google Shape;275;g158c01a95d9_4_35"/>
          <p:cNvSpPr txBox="1"/>
          <p:nvPr/>
        </p:nvSpPr>
        <p:spPr>
          <a:xfrm rot="-5400000">
            <a:off x="-366400" y="5188425"/>
            <a:ext cx="104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Combined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58c01a95d9_4_70"/>
          <p:cNvSpPr txBox="1"/>
          <p:nvPr/>
        </p:nvSpPr>
        <p:spPr>
          <a:xfrm>
            <a:off x="564500" y="2070711"/>
            <a:ext cx="3808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Identification Results by category: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-	False Positives:		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-	Missed Anomalies	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-	Noise level on Mask	Low</a:t>
            </a:r>
            <a:endParaRPr/>
          </a:p>
        </p:txBody>
      </p:sp>
      <p:sp>
        <p:nvSpPr>
          <p:cNvPr id="282" name="Google Shape;282;g158c01a95d9_4_70"/>
          <p:cNvSpPr txBox="1"/>
          <p:nvPr>
            <p:ph type="title"/>
          </p:nvPr>
        </p:nvSpPr>
        <p:spPr>
          <a:xfrm>
            <a:off x="1414692" y="249601"/>
            <a:ext cx="10212300" cy="62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Anomalib - </a:t>
            </a:r>
            <a:r>
              <a:rPr lang="de-DE"/>
              <a:t>patchcore - </a:t>
            </a:r>
            <a:r>
              <a:rPr lang="de-DE"/>
              <a:t>Combined Materials - Cable</a:t>
            </a:r>
            <a:endParaRPr/>
          </a:p>
        </p:txBody>
      </p:sp>
      <p:sp>
        <p:nvSpPr>
          <p:cNvPr id="283" name="Google Shape;283;g158c01a95d9_4_70"/>
          <p:cNvSpPr txBox="1"/>
          <p:nvPr/>
        </p:nvSpPr>
        <p:spPr>
          <a:xfrm>
            <a:off x="335900" y="1081700"/>
            <a:ext cx="38088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Material:		Cable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Anomaly Type:	Holes and Missing parts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Model: 		Anomalib - Resnet50 - Pretr.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Learning Time: 	10 Epochs - 2 hours </a:t>
            </a:r>
            <a:endParaRPr/>
          </a:p>
        </p:txBody>
      </p:sp>
      <p:sp>
        <p:nvSpPr>
          <p:cNvPr id="284" name="Google Shape;284;g158c01a95d9_4_70"/>
          <p:cNvSpPr txBox="1"/>
          <p:nvPr/>
        </p:nvSpPr>
        <p:spPr>
          <a:xfrm>
            <a:off x="528369" y="3036775"/>
            <a:ext cx="19446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00"/>
              <a:t>Input</a:t>
            </a:r>
            <a:endParaRPr sz="1300"/>
          </a:p>
        </p:txBody>
      </p:sp>
      <p:sp>
        <p:nvSpPr>
          <p:cNvPr id="285" name="Google Shape;285;g158c01a95d9_4_70"/>
          <p:cNvSpPr txBox="1"/>
          <p:nvPr/>
        </p:nvSpPr>
        <p:spPr>
          <a:xfrm>
            <a:off x="2807892" y="3036775"/>
            <a:ext cx="19446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00"/>
              <a:t>Ground truth</a:t>
            </a:r>
            <a:endParaRPr sz="1300"/>
          </a:p>
        </p:txBody>
      </p:sp>
      <p:sp>
        <p:nvSpPr>
          <p:cNvPr id="286" name="Google Shape;286;g158c01a95d9_4_70"/>
          <p:cNvSpPr txBox="1"/>
          <p:nvPr/>
        </p:nvSpPr>
        <p:spPr>
          <a:xfrm>
            <a:off x="5180050" y="3036775"/>
            <a:ext cx="19446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00"/>
              <a:t>Heatmap</a:t>
            </a:r>
            <a:endParaRPr sz="1300"/>
          </a:p>
        </p:txBody>
      </p:sp>
      <p:sp>
        <p:nvSpPr>
          <p:cNvPr id="287" name="Google Shape;287;g158c01a95d9_4_70"/>
          <p:cNvSpPr txBox="1"/>
          <p:nvPr/>
        </p:nvSpPr>
        <p:spPr>
          <a:xfrm>
            <a:off x="7431131" y="3036775"/>
            <a:ext cx="19446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00"/>
              <a:t>Mask</a:t>
            </a:r>
            <a:endParaRPr sz="1300"/>
          </a:p>
        </p:txBody>
      </p:sp>
      <p:sp>
        <p:nvSpPr>
          <p:cNvPr id="288" name="Google Shape;288;g158c01a95d9_4_70"/>
          <p:cNvSpPr txBox="1"/>
          <p:nvPr/>
        </p:nvSpPr>
        <p:spPr>
          <a:xfrm>
            <a:off x="9831731" y="3036775"/>
            <a:ext cx="19446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00"/>
              <a:t>Anomalies</a:t>
            </a:r>
            <a:endParaRPr sz="1300"/>
          </a:p>
        </p:txBody>
      </p:sp>
      <p:sp>
        <p:nvSpPr>
          <p:cNvPr id="289" name="Google Shape;289;g158c01a95d9_4_70"/>
          <p:cNvSpPr txBox="1"/>
          <p:nvPr/>
        </p:nvSpPr>
        <p:spPr>
          <a:xfrm>
            <a:off x="4511350" y="1081700"/>
            <a:ext cx="6802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Conclusion: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Having a number of parts with no </a:t>
            </a:r>
            <a:r>
              <a:rPr lang="de-DE"/>
              <a:t>repetition</a:t>
            </a:r>
            <a:r>
              <a:rPr lang="de-DE"/>
              <a:t> makes the detection of small defects difficult, while entire parts missing is easily noticed.</a:t>
            </a:r>
            <a:endParaRPr/>
          </a:p>
        </p:txBody>
      </p:sp>
      <p:sp>
        <p:nvSpPr>
          <p:cNvPr id="290" name="Google Shape;290;g158c01a95d9_4_70"/>
          <p:cNvSpPr txBox="1"/>
          <p:nvPr/>
        </p:nvSpPr>
        <p:spPr>
          <a:xfrm>
            <a:off x="4511350" y="2129899"/>
            <a:ext cx="6802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Improvement Suggestions: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Since the small defect was noted on the heatmap, yet not noted due to the cutoff, a cutoff mask could be used to separate the image into 3 parts based on color. Enabling more selective choice of heatmaps cutt off points.</a:t>
            </a:r>
            <a:endParaRPr/>
          </a:p>
        </p:txBody>
      </p:sp>
      <p:pic>
        <p:nvPicPr>
          <p:cNvPr id="291" name="Google Shape;291;g158c01a95d9_4_70"/>
          <p:cNvPicPr preferRelativeResize="0"/>
          <p:nvPr/>
        </p:nvPicPr>
        <p:blipFill rotWithShape="1">
          <a:blip r:embed="rId3">
            <a:alphaModFix/>
          </a:blip>
          <a:srcRect b="35914" l="1477" r="0" t="10871"/>
          <a:stretch/>
        </p:blipFill>
        <p:spPr>
          <a:xfrm>
            <a:off x="414475" y="3493900"/>
            <a:ext cx="11461250" cy="120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158c01a95d9_4_70"/>
          <p:cNvPicPr preferRelativeResize="0"/>
          <p:nvPr/>
        </p:nvPicPr>
        <p:blipFill rotWithShape="1">
          <a:blip r:embed="rId4">
            <a:alphaModFix/>
          </a:blip>
          <a:srcRect b="8324" l="0" r="0" t="23332"/>
          <a:stretch/>
        </p:blipFill>
        <p:spPr>
          <a:xfrm>
            <a:off x="439750" y="4838922"/>
            <a:ext cx="11336575" cy="133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158c01a95d9_4_70"/>
          <p:cNvSpPr txBox="1"/>
          <p:nvPr/>
        </p:nvSpPr>
        <p:spPr>
          <a:xfrm rot="-5400000">
            <a:off x="-366400" y="3893025"/>
            <a:ext cx="104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Holes</a:t>
            </a:r>
            <a:endParaRPr/>
          </a:p>
        </p:txBody>
      </p:sp>
      <p:sp>
        <p:nvSpPr>
          <p:cNvPr id="294" name="Google Shape;294;g158c01a95d9_4_70"/>
          <p:cNvSpPr txBox="1"/>
          <p:nvPr/>
        </p:nvSpPr>
        <p:spPr>
          <a:xfrm rot="-5400000">
            <a:off x="-366400" y="5264625"/>
            <a:ext cx="104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Missing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58c01a95d9_4_122"/>
          <p:cNvSpPr txBox="1"/>
          <p:nvPr/>
        </p:nvSpPr>
        <p:spPr>
          <a:xfrm>
            <a:off x="564500" y="2070711"/>
            <a:ext cx="3808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Identification Results by category: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-	False Positives:		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-	Missed Anomalies	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-	Noise level on Mask	Low</a:t>
            </a:r>
            <a:endParaRPr/>
          </a:p>
        </p:txBody>
      </p:sp>
      <p:sp>
        <p:nvSpPr>
          <p:cNvPr id="301" name="Google Shape;301;g158c01a95d9_4_122"/>
          <p:cNvSpPr txBox="1"/>
          <p:nvPr>
            <p:ph type="title"/>
          </p:nvPr>
        </p:nvSpPr>
        <p:spPr>
          <a:xfrm>
            <a:off x="1414692" y="249601"/>
            <a:ext cx="10212300" cy="62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Anomalib - patchcore - </a:t>
            </a:r>
            <a:r>
              <a:rPr lang="de-DE"/>
              <a:t>Combined Materials - Transistor</a:t>
            </a:r>
            <a:endParaRPr/>
          </a:p>
        </p:txBody>
      </p:sp>
      <p:sp>
        <p:nvSpPr>
          <p:cNvPr id="302" name="Google Shape;302;g158c01a95d9_4_122"/>
          <p:cNvSpPr txBox="1"/>
          <p:nvPr/>
        </p:nvSpPr>
        <p:spPr>
          <a:xfrm>
            <a:off x="335900" y="1081700"/>
            <a:ext cx="38088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Material:		Transistor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Anomaly Type:	Missing parts and None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Model: 		Anomalib - Resnet50 - Pretr.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Learning Time: 	10 Epochs - 2 hours </a:t>
            </a:r>
            <a:endParaRPr/>
          </a:p>
        </p:txBody>
      </p:sp>
      <p:sp>
        <p:nvSpPr>
          <p:cNvPr id="303" name="Google Shape;303;g158c01a95d9_4_122"/>
          <p:cNvSpPr txBox="1"/>
          <p:nvPr/>
        </p:nvSpPr>
        <p:spPr>
          <a:xfrm>
            <a:off x="528369" y="3036775"/>
            <a:ext cx="19446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00"/>
              <a:t>Input</a:t>
            </a:r>
            <a:endParaRPr sz="1300"/>
          </a:p>
        </p:txBody>
      </p:sp>
      <p:sp>
        <p:nvSpPr>
          <p:cNvPr id="304" name="Google Shape;304;g158c01a95d9_4_122"/>
          <p:cNvSpPr txBox="1"/>
          <p:nvPr/>
        </p:nvSpPr>
        <p:spPr>
          <a:xfrm>
            <a:off x="2807892" y="3036775"/>
            <a:ext cx="19446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00"/>
              <a:t>Ground truth</a:t>
            </a:r>
            <a:endParaRPr sz="1300"/>
          </a:p>
        </p:txBody>
      </p:sp>
      <p:sp>
        <p:nvSpPr>
          <p:cNvPr id="305" name="Google Shape;305;g158c01a95d9_4_122"/>
          <p:cNvSpPr txBox="1"/>
          <p:nvPr/>
        </p:nvSpPr>
        <p:spPr>
          <a:xfrm>
            <a:off x="5180050" y="3036775"/>
            <a:ext cx="19446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00"/>
              <a:t>Heatmap</a:t>
            </a:r>
            <a:endParaRPr sz="1300"/>
          </a:p>
        </p:txBody>
      </p:sp>
      <p:sp>
        <p:nvSpPr>
          <p:cNvPr id="306" name="Google Shape;306;g158c01a95d9_4_122"/>
          <p:cNvSpPr txBox="1"/>
          <p:nvPr/>
        </p:nvSpPr>
        <p:spPr>
          <a:xfrm>
            <a:off x="7431131" y="3036775"/>
            <a:ext cx="19446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00"/>
              <a:t>Mask</a:t>
            </a:r>
            <a:endParaRPr sz="1300"/>
          </a:p>
        </p:txBody>
      </p:sp>
      <p:sp>
        <p:nvSpPr>
          <p:cNvPr id="307" name="Google Shape;307;g158c01a95d9_4_122"/>
          <p:cNvSpPr txBox="1"/>
          <p:nvPr/>
        </p:nvSpPr>
        <p:spPr>
          <a:xfrm>
            <a:off x="9831731" y="3036775"/>
            <a:ext cx="19446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00"/>
              <a:t>Anomalies</a:t>
            </a:r>
            <a:endParaRPr sz="1300"/>
          </a:p>
        </p:txBody>
      </p:sp>
      <p:sp>
        <p:nvSpPr>
          <p:cNvPr id="308" name="Google Shape;308;g158c01a95d9_4_122"/>
          <p:cNvSpPr txBox="1"/>
          <p:nvPr/>
        </p:nvSpPr>
        <p:spPr>
          <a:xfrm>
            <a:off x="4511350" y="1081700"/>
            <a:ext cx="6802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Conclusion: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Due to the differences caused by the illumination of reflective parts small changes in </a:t>
            </a:r>
            <a:r>
              <a:rPr lang="de-DE"/>
              <a:t>how the metal part was bent can cause false positives.</a:t>
            </a:r>
            <a:endParaRPr/>
          </a:p>
        </p:txBody>
      </p:sp>
      <p:sp>
        <p:nvSpPr>
          <p:cNvPr id="309" name="Google Shape;309;g158c01a95d9_4_122"/>
          <p:cNvSpPr txBox="1"/>
          <p:nvPr/>
        </p:nvSpPr>
        <p:spPr>
          <a:xfrm>
            <a:off x="4511350" y="2129899"/>
            <a:ext cx="6802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Improvement Suggestions: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Adding more diffuse </a:t>
            </a:r>
            <a:r>
              <a:rPr lang="de-DE"/>
              <a:t>light sources</a:t>
            </a:r>
            <a:r>
              <a:rPr lang="de-DE"/>
              <a:t> to reduce the amount of created shadows</a:t>
            </a:r>
            <a:endParaRPr/>
          </a:p>
        </p:txBody>
      </p:sp>
      <p:pic>
        <p:nvPicPr>
          <p:cNvPr id="310" name="Google Shape;310;g158c01a95d9_4_122"/>
          <p:cNvPicPr preferRelativeResize="0"/>
          <p:nvPr/>
        </p:nvPicPr>
        <p:blipFill rotWithShape="1">
          <a:blip r:embed="rId3">
            <a:alphaModFix/>
          </a:blip>
          <a:srcRect b="23810" l="12170" r="9255" t="34773"/>
          <a:stretch/>
        </p:blipFill>
        <p:spPr>
          <a:xfrm>
            <a:off x="414475" y="3493900"/>
            <a:ext cx="11461248" cy="120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158c01a95d9_4_122"/>
          <p:cNvPicPr preferRelativeResize="0"/>
          <p:nvPr/>
        </p:nvPicPr>
        <p:blipFill rotWithShape="1">
          <a:blip r:embed="rId4">
            <a:alphaModFix/>
          </a:blip>
          <a:srcRect b="18555" l="12224" r="9912" t="35459"/>
          <a:stretch/>
        </p:blipFill>
        <p:spPr>
          <a:xfrm>
            <a:off x="439750" y="4838922"/>
            <a:ext cx="11336576" cy="133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158c01a95d9_4_122"/>
          <p:cNvSpPr txBox="1"/>
          <p:nvPr/>
        </p:nvSpPr>
        <p:spPr>
          <a:xfrm rot="-5400000">
            <a:off x="-290200" y="3893025"/>
            <a:ext cx="104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Missing</a:t>
            </a:r>
            <a:endParaRPr/>
          </a:p>
        </p:txBody>
      </p:sp>
      <p:sp>
        <p:nvSpPr>
          <p:cNvPr id="313" name="Google Shape;313;g158c01a95d9_4_122"/>
          <p:cNvSpPr txBox="1"/>
          <p:nvPr/>
        </p:nvSpPr>
        <p:spPr>
          <a:xfrm rot="-5400000">
            <a:off x="-258700" y="5156925"/>
            <a:ext cx="104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False Positive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58c01a95d9_4_149"/>
          <p:cNvSpPr txBox="1"/>
          <p:nvPr>
            <p:ph type="title"/>
          </p:nvPr>
        </p:nvSpPr>
        <p:spPr>
          <a:xfrm>
            <a:off x="1414692" y="249601"/>
            <a:ext cx="10212300" cy="62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Anomalib - Patchcore vs Stfpm vs Padim</a:t>
            </a:r>
            <a:endParaRPr/>
          </a:p>
        </p:txBody>
      </p:sp>
      <p:sp>
        <p:nvSpPr>
          <p:cNvPr id="320" name="Google Shape;320;g158c01a95d9_4_149"/>
          <p:cNvSpPr txBox="1"/>
          <p:nvPr/>
        </p:nvSpPr>
        <p:spPr>
          <a:xfrm>
            <a:off x="335900" y="1081700"/>
            <a:ext cx="38088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Material:		Wood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Anomaly Type:	Combined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Model: 		Anomalib - Resnet50 - Pretr.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Learning Time: 	10 Epochs - 2 hours </a:t>
            </a:r>
            <a:endParaRPr/>
          </a:p>
        </p:txBody>
      </p:sp>
      <p:sp>
        <p:nvSpPr>
          <p:cNvPr id="321" name="Google Shape;321;g158c01a95d9_4_149"/>
          <p:cNvSpPr txBox="1"/>
          <p:nvPr/>
        </p:nvSpPr>
        <p:spPr>
          <a:xfrm>
            <a:off x="528369" y="2122375"/>
            <a:ext cx="19446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00"/>
              <a:t>Input</a:t>
            </a:r>
            <a:endParaRPr sz="1300"/>
          </a:p>
        </p:txBody>
      </p:sp>
      <p:sp>
        <p:nvSpPr>
          <p:cNvPr id="322" name="Google Shape;322;g158c01a95d9_4_149"/>
          <p:cNvSpPr txBox="1"/>
          <p:nvPr/>
        </p:nvSpPr>
        <p:spPr>
          <a:xfrm>
            <a:off x="2807892" y="2122375"/>
            <a:ext cx="19446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00"/>
              <a:t>Ground truth</a:t>
            </a:r>
            <a:endParaRPr sz="1300"/>
          </a:p>
        </p:txBody>
      </p:sp>
      <p:sp>
        <p:nvSpPr>
          <p:cNvPr id="323" name="Google Shape;323;g158c01a95d9_4_149"/>
          <p:cNvSpPr txBox="1"/>
          <p:nvPr/>
        </p:nvSpPr>
        <p:spPr>
          <a:xfrm>
            <a:off x="5180050" y="2122375"/>
            <a:ext cx="19446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00"/>
              <a:t>Heatmap</a:t>
            </a:r>
            <a:endParaRPr sz="1300"/>
          </a:p>
        </p:txBody>
      </p:sp>
      <p:sp>
        <p:nvSpPr>
          <p:cNvPr id="324" name="Google Shape;324;g158c01a95d9_4_149"/>
          <p:cNvSpPr txBox="1"/>
          <p:nvPr/>
        </p:nvSpPr>
        <p:spPr>
          <a:xfrm>
            <a:off x="7431131" y="2122375"/>
            <a:ext cx="19446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00"/>
              <a:t>Mask</a:t>
            </a:r>
            <a:endParaRPr sz="1300"/>
          </a:p>
        </p:txBody>
      </p:sp>
      <p:sp>
        <p:nvSpPr>
          <p:cNvPr id="325" name="Google Shape;325;g158c01a95d9_4_149"/>
          <p:cNvSpPr txBox="1"/>
          <p:nvPr/>
        </p:nvSpPr>
        <p:spPr>
          <a:xfrm>
            <a:off x="9831731" y="2122375"/>
            <a:ext cx="19446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00"/>
              <a:t>Anomalies</a:t>
            </a:r>
            <a:endParaRPr sz="1300"/>
          </a:p>
        </p:txBody>
      </p:sp>
      <p:sp>
        <p:nvSpPr>
          <p:cNvPr id="326" name="Google Shape;326;g158c01a95d9_4_149"/>
          <p:cNvSpPr txBox="1"/>
          <p:nvPr/>
        </p:nvSpPr>
        <p:spPr>
          <a:xfrm rot="-5400000">
            <a:off x="-214000" y="3054825"/>
            <a:ext cx="104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Patchcore</a:t>
            </a:r>
            <a:endParaRPr/>
          </a:p>
        </p:txBody>
      </p:sp>
      <p:sp>
        <p:nvSpPr>
          <p:cNvPr id="327" name="Google Shape;327;g158c01a95d9_4_149"/>
          <p:cNvSpPr txBox="1"/>
          <p:nvPr/>
        </p:nvSpPr>
        <p:spPr>
          <a:xfrm rot="-5400000">
            <a:off x="-214000" y="4426425"/>
            <a:ext cx="104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Stfpm</a:t>
            </a:r>
            <a:endParaRPr/>
          </a:p>
        </p:txBody>
      </p:sp>
      <p:pic>
        <p:nvPicPr>
          <p:cNvPr id="328" name="Google Shape;328;g158c01a95d9_4_149"/>
          <p:cNvPicPr preferRelativeResize="0"/>
          <p:nvPr/>
        </p:nvPicPr>
        <p:blipFill rotWithShape="1">
          <a:blip r:embed="rId3">
            <a:alphaModFix/>
          </a:blip>
          <a:srcRect b="25607" l="12110" r="9807" t="18382"/>
          <a:stretch/>
        </p:blipFill>
        <p:spPr>
          <a:xfrm>
            <a:off x="668525" y="2465575"/>
            <a:ext cx="11031602" cy="130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158c01a95d9_4_149"/>
          <p:cNvPicPr preferRelativeResize="0"/>
          <p:nvPr/>
        </p:nvPicPr>
        <p:blipFill rotWithShape="1">
          <a:blip r:embed="rId4">
            <a:alphaModFix/>
          </a:blip>
          <a:srcRect b="25499" l="12110" r="9807" t="18493"/>
          <a:stretch/>
        </p:blipFill>
        <p:spPr>
          <a:xfrm>
            <a:off x="668525" y="3857575"/>
            <a:ext cx="11031602" cy="130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158c01a95d9_4_149"/>
          <p:cNvPicPr preferRelativeResize="0"/>
          <p:nvPr/>
        </p:nvPicPr>
        <p:blipFill rotWithShape="1">
          <a:blip r:embed="rId5">
            <a:alphaModFix/>
          </a:blip>
          <a:srcRect b="22686" l="12659" r="9814" t="18932"/>
          <a:stretch/>
        </p:blipFill>
        <p:spPr>
          <a:xfrm>
            <a:off x="746250" y="5257800"/>
            <a:ext cx="10953876" cy="130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158c01a95d9_4_149"/>
          <p:cNvSpPr txBox="1"/>
          <p:nvPr/>
        </p:nvSpPr>
        <p:spPr>
          <a:xfrm rot="-5400000">
            <a:off x="-137800" y="5721825"/>
            <a:ext cx="104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Padim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/>
          <p:nvPr>
            <p:ph idx="1" type="body"/>
          </p:nvPr>
        </p:nvSpPr>
        <p:spPr>
          <a:xfrm>
            <a:off x="527434" y="1757293"/>
            <a:ext cx="10515600" cy="3469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de-DE" sz="2800"/>
              <a:t>Problem statement</a:t>
            </a:r>
            <a:endParaRPr sz="2800"/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de-DE" sz="2800"/>
              <a:t>What is deep learning? </a:t>
            </a:r>
            <a:endParaRPr sz="2800"/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de-DE" sz="2800"/>
              <a:t>Project week topics</a:t>
            </a:r>
            <a:endParaRPr sz="2000"/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de-DE" sz="2800"/>
              <a:t>Results</a:t>
            </a:r>
            <a:endParaRPr sz="2800"/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de-DE" sz="2800"/>
              <a:t>Conclusion</a:t>
            </a:r>
            <a:endParaRPr/>
          </a:p>
        </p:txBody>
      </p:sp>
      <p:sp>
        <p:nvSpPr>
          <p:cNvPr id="87" name="Google Shape;87;p2"/>
          <p:cNvSpPr txBox="1"/>
          <p:nvPr>
            <p:ph type="title"/>
          </p:nvPr>
        </p:nvSpPr>
        <p:spPr>
          <a:xfrm>
            <a:off x="1414692" y="249601"/>
            <a:ext cx="10212245" cy="62633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/>
              <a:t>Outline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58c01a95d9_0_24"/>
          <p:cNvSpPr txBox="1"/>
          <p:nvPr>
            <p:ph idx="1" type="body"/>
          </p:nvPr>
        </p:nvSpPr>
        <p:spPr>
          <a:xfrm>
            <a:off x="527425" y="1241200"/>
            <a:ext cx="10515600" cy="455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2100"/>
              <a:t>Deep learning can be helpful to detect anomalies on a production line.</a:t>
            </a:r>
            <a:endParaRPr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2100"/>
              <a:t>Advantages of using deep learning over human quality control:</a:t>
            </a:r>
            <a:endParaRPr sz="2100"/>
          </a:p>
          <a:p>
            <a:pPr indent="-361950" lvl="0" marL="914400" rtl="0" algn="l">
              <a:spcBef>
                <a:spcPts val="1000"/>
              </a:spcBef>
              <a:spcAft>
                <a:spcPts val="0"/>
              </a:spcAft>
              <a:buSzPts val="2100"/>
              <a:buChar char="-"/>
            </a:pPr>
            <a:r>
              <a:rPr lang="de-DE" sz="2100"/>
              <a:t>works as long as electricity is present</a:t>
            </a:r>
            <a:endParaRPr sz="2100"/>
          </a:p>
          <a:p>
            <a:pPr indent="-361950" lvl="0" marL="9144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de-DE" sz="2100"/>
              <a:t>low error rate, depending on the algorithm</a:t>
            </a:r>
            <a:endParaRPr sz="2100"/>
          </a:p>
          <a:p>
            <a:pPr indent="-361950" lvl="0" marL="9144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de-DE" sz="2100"/>
              <a:t>low maintaining costs</a:t>
            </a:r>
            <a:endParaRPr sz="2100"/>
          </a:p>
          <a:p>
            <a:pPr indent="-361950" lvl="0" marL="9144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de-DE" sz="2100"/>
              <a:t>accuracy can be improved even further, up to a superhuman point</a:t>
            </a:r>
            <a:endParaRPr sz="2100"/>
          </a:p>
          <a:p>
            <a:pPr indent="-361950" lvl="0" marL="9144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de-DE" sz="2100"/>
              <a:t>fast and scalable</a:t>
            </a:r>
            <a:endParaRPr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2100"/>
              <a:t>Disadvantages:</a:t>
            </a:r>
            <a:endParaRPr sz="2100"/>
          </a:p>
          <a:p>
            <a:pPr indent="-361950" lvl="0" marL="914400" rtl="0" algn="l">
              <a:spcBef>
                <a:spcPts val="1000"/>
              </a:spcBef>
              <a:spcAft>
                <a:spcPts val="0"/>
              </a:spcAft>
              <a:buSzPts val="2100"/>
              <a:buChar char="-"/>
            </a:pPr>
            <a:r>
              <a:rPr lang="de-DE" sz="2100"/>
              <a:t>limited to visual anomalies</a:t>
            </a:r>
            <a:endParaRPr sz="2100"/>
          </a:p>
          <a:p>
            <a:pPr indent="-361950" lvl="0" marL="9144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de-DE" sz="2100"/>
              <a:t>high development and deployment cost</a:t>
            </a:r>
            <a:endParaRPr sz="2100"/>
          </a:p>
          <a:p>
            <a:pPr indent="-361950" lvl="0" marL="9144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de-DE" sz="2100"/>
              <a:t>for the best </a:t>
            </a:r>
            <a:r>
              <a:rPr lang="de-DE" sz="2100"/>
              <a:t>results</a:t>
            </a:r>
            <a:r>
              <a:rPr lang="de-DE" sz="2100"/>
              <a:t>, neural net needs to be trained on a custom dataset</a:t>
            </a:r>
            <a:endParaRPr sz="2100"/>
          </a:p>
          <a:p>
            <a:pPr indent="-361950" lvl="0" marL="9144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de-DE" sz="2100"/>
              <a:t>to increase accuracy, you might need a large dataset</a:t>
            </a:r>
            <a:endParaRPr sz="2100"/>
          </a:p>
        </p:txBody>
      </p:sp>
      <p:sp>
        <p:nvSpPr>
          <p:cNvPr id="338" name="Google Shape;338;g158c01a95d9_0_24"/>
          <p:cNvSpPr txBox="1"/>
          <p:nvPr>
            <p:ph type="title"/>
          </p:nvPr>
        </p:nvSpPr>
        <p:spPr>
          <a:xfrm>
            <a:off x="1414692" y="249601"/>
            <a:ext cx="10212300" cy="62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Conclusion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58c01a95d9_10_0"/>
          <p:cNvSpPr txBox="1"/>
          <p:nvPr>
            <p:ph type="title"/>
          </p:nvPr>
        </p:nvSpPr>
        <p:spPr>
          <a:xfrm>
            <a:off x="989842" y="3115801"/>
            <a:ext cx="10212300" cy="62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/>
              <a:t>Thank you for listening, any questions?</a:t>
            </a:r>
            <a:endParaRPr sz="2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58c01a95d9_8_812"/>
          <p:cNvSpPr txBox="1"/>
          <p:nvPr>
            <p:ph idx="1" type="body"/>
          </p:nvPr>
        </p:nvSpPr>
        <p:spPr>
          <a:xfrm>
            <a:off x="515959" y="1177743"/>
            <a:ext cx="10515600" cy="346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de-DE" sz="1300"/>
              <a:t>Autoencoder</a:t>
            </a:r>
            <a:r>
              <a:rPr lang="de-DE" sz="1300"/>
              <a:t>. (n.d.). Retrieved September 23, 2022, from</a:t>
            </a:r>
            <a:r>
              <a:rPr lang="de-DE" sz="1300">
                <a:uFill>
                  <a:noFill/>
                </a:uFill>
                <a:hlinkClick r:id="rId3"/>
              </a:rPr>
              <a:t> </a:t>
            </a:r>
            <a:r>
              <a:rPr lang="de-DE" sz="1300" u="sng">
                <a:solidFill>
                  <a:schemeClr val="hlink"/>
                </a:solidFill>
                <a:hlinkClick r:id="rId4"/>
              </a:rPr>
              <a:t>https://de.mathworks.com/discovery/autoencoder.html</a:t>
            </a:r>
            <a:endParaRPr sz="1300" u="sng">
              <a:solidFill>
                <a:schemeClr val="hlink"/>
              </a:solidFill>
            </a:endParaRPr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300"/>
              <a:t>Bergmann, P., Batzner, K., Fauser, M., Sattlegger, D., &amp; Steger, C. (2021). The MVTec Anomaly Detection Dataset: A Comprehensive Real-World Dataset for Unsupervised Anomaly Detection. </a:t>
            </a:r>
            <a:r>
              <a:rPr i="1" lang="de-DE" sz="1300"/>
              <a:t>International Journal of Computer Vision</a:t>
            </a:r>
            <a:r>
              <a:rPr lang="de-DE" sz="1300"/>
              <a:t>, </a:t>
            </a:r>
            <a:r>
              <a:rPr i="1" lang="de-DE" sz="1300"/>
              <a:t>129</a:t>
            </a:r>
            <a:r>
              <a:rPr lang="de-DE" sz="1300"/>
              <a:t>(4), 1038–1059.</a:t>
            </a:r>
            <a:r>
              <a:rPr lang="de-DE" sz="1300">
                <a:uFill>
                  <a:noFill/>
                </a:uFill>
                <a:hlinkClick r:id="rId5"/>
              </a:rPr>
              <a:t> </a:t>
            </a:r>
            <a:r>
              <a:rPr lang="de-DE" sz="1300" u="sng">
                <a:solidFill>
                  <a:schemeClr val="hlink"/>
                </a:solidFill>
                <a:hlinkClick r:id="rId6"/>
              </a:rPr>
              <a:t>https://doi.org/10.1007/s11263-020-01400-4</a:t>
            </a:r>
            <a:endParaRPr sz="1300" u="sng">
              <a:solidFill>
                <a:schemeClr val="hlink"/>
              </a:solidFill>
            </a:endParaRPr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de-DE" sz="1300"/>
              <a:t>Comp Three Inc. | Experienced Data And AI Consultants</a:t>
            </a:r>
            <a:r>
              <a:rPr lang="de-DE" sz="1300"/>
              <a:t>. (n.d.). Retrieved September 23, 2022, from</a:t>
            </a:r>
            <a:r>
              <a:rPr lang="de-DE" sz="1300">
                <a:uFill>
                  <a:noFill/>
                </a:uFill>
                <a:hlinkClick r:id="rId7"/>
              </a:rPr>
              <a:t> </a:t>
            </a:r>
            <a:r>
              <a:rPr lang="de-DE" sz="1300" u="sng">
                <a:solidFill>
                  <a:schemeClr val="hlink"/>
                </a:solidFill>
                <a:hlinkClick r:id="rId8"/>
              </a:rPr>
              <a:t>https://www.compthree.com/</a:t>
            </a:r>
            <a:endParaRPr sz="1300" u="sng">
              <a:solidFill>
                <a:schemeClr val="hlink"/>
              </a:solidFill>
            </a:endParaRPr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300"/>
              <a:t>Deep Learning. (2022). In </a:t>
            </a:r>
            <a:r>
              <a:rPr i="1" lang="de-DE" sz="1300"/>
              <a:t>Wikipedia</a:t>
            </a:r>
            <a:r>
              <a:rPr lang="de-DE" sz="1300"/>
              <a:t>.</a:t>
            </a:r>
            <a:r>
              <a:rPr lang="de-DE" sz="1300">
                <a:uFill>
                  <a:noFill/>
                </a:uFill>
                <a:hlinkClick r:id="rId9"/>
              </a:rPr>
              <a:t> </a:t>
            </a:r>
            <a:r>
              <a:rPr lang="de-DE" sz="1300" u="sng">
                <a:solidFill>
                  <a:schemeClr val="hlink"/>
                </a:solidFill>
                <a:hlinkClick r:id="rId10"/>
              </a:rPr>
              <a:t>https://de.wikipedia.org/w/index.php?title=Deep_Learning&amp;oldid=226190292</a:t>
            </a:r>
            <a:endParaRPr sz="1300" u="sng">
              <a:solidFill>
                <a:schemeClr val="hlink"/>
              </a:solidFill>
            </a:endParaRPr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de-DE" sz="1300"/>
              <a:t>Using Deep Learning Models / Convolutional Neural Networks</a:t>
            </a:r>
            <a:r>
              <a:rPr lang="de-DE" sz="1300"/>
              <a:t>. (n.d.). Retrieved September 23, 2022, from</a:t>
            </a:r>
            <a:r>
              <a:rPr lang="de-DE" sz="1300">
                <a:uFill>
                  <a:noFill/>
                </a:uFill>
                <a:hlinkClick r:id="rId11"/>
              </a:rPr>
              <a:t> </a:t>
            </a:r>
            <a:r>
              <a:rPr lang="de-DE" sz="1300" u="sng">
                <a:solidFill>
                  <a:schemeClr val="hlink"/>
                </a:solidFill>
                <a:hlinkClick r:id="rId12"/>
              </a:rPr>
              <a:t>https://docs.ecognition.com/v10.0.2/eCognition_documentation/User%20Guide%20Developer/8%20Classification%20-%20Deep%20Learning.htm</a:t>
            </a:r>
            <a:endParaRPr sz="1300" u="sng">
              <a:solidFill>
                <a:schemeClr val="hlink"/>
              </a:solidFill>
            </a:endParaRPr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300"/>
              <a:t>Zeiler, M. D., &amp; Fergus, R. (2013). </a:t>
            </a:r>
            <a:r>
              <a:rPr i="1" lang="de-DE" sz="1300"/>
              <a:t>Visualizing and Understanding Convolutional Networks</a:t>
            </a:r>
            <a:r>
              <a:rPr lang="de-DE" sz="1300"/>
              <a:t> (arXiv:1311.2901). arXiv.</a:t>
            </a:r>
            <a:r>
              <a:rPr lang="de-DE" sz="1300">
                <a:uFill>
                  <a:noFill/>
                </a:uFill>
                <a:hlinkClick r:id="rId13"/>
              </a:rPr>
              <a:t> </a:t>
            </a:r>
            <a:r>
              <a:rPr lang="de-DE" sz="1300" u="sng">
                <a:solidFill>
                  <a:schemeClr val="hlink"/>
                </a:solidFill>
                <a:hlinkClick r:id="rId14"/>
              </a:rPr>
              <a:t>http://arxiv.org/abs/1311.2901</a:t>
            </a:r>
            <a:endParaRPr i="1" sz="1500"/>
          </a:p>
        </p:txBody>
      </p:sp>
      <p:sp>
        <p:nvSpPr>
          <p:cNvPr id="351" name="Google Shape;351;g158c01a95d9_8_812"/>
          <p:cNvSpPr txBox="1"/>
          <p:nvPr>
            <p:ph type="title"/>
          </p:nvPr>
        </p:nvSpPr>
        <p:spPr>
          <a:xfrm>
            <a:off x="1414692" y="249601"/>
            <a:ext cx="10212300" cy="62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Sources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58c01a95d9_0_0"/>
          <p:cNvSpPr txBox="1"/>
          <p:nvPr>
            <p:ph idx="1" type="body"/>
          </p:nvPr>
        </p:nvSpPr>
        <p:spPr>
          <a:xfrm>
            <a:off x="515959" y="1601868"/>
            <a:ext cx="10515600" cy="346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de-DE" sz="2400"/>
              <a:t>Deep Learning for anomaly detection </a:t>
            </a:r>
            <a:endParaRPr b="1"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-3619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100"/>
              <a:buChar char="-"/>
            </a:pPr>
            <a:r>
              <a:rPr lang="de-DE" sz="2100"/>
              <a:t>Detection of anomalies on the photos of material surfaces or of component assembly</a:t>
            </a:r>
            <a:endParaRPr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de-DE" sz="2100"/>
              <a:t>Precisely analyse and control possible anomalies </a:t>
            </a:r>
            <a:endParaRPr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de-DE" sz="2100"/>
              <a:t>Wide area of use (Industry, Medicine, …)</a:t>
            </a:r>
            <a:endParaRPr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de-DE" sz="2100"/>
              <a:t>Fundamental theoretical knowledge in ML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de-DE" sz="2100"/>
              <a:t>Python as a programming language for the algorithm implementation</a:t>
            </a:r>
            <a:endParaRPr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94" name="Google Shape;94;g158c01a95d9_0_0"/>
          <p:cNvSpPr txBox="1"/>
          <p:nvPr>
            <p:ph type="title"/>
          </p:nvPr>
        </p:nvSpPr>
        <p:spPr>
          <a:xfrm>
            <a:off x="1414692" y="249601"/>
            <a:ext cx="10212300" cy="62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de-DE"/>
              <a:t>Problem statement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58c01a95d9_0_6"/>
          <p:cNvSpPr txBox="1"/>
          <p:nvPr>
            <p:ph idx="1" type="body"/>
          </p:nvPr>
        </p:nvSpPr>
        <p:spPr>
          <a:xfrm>
            <a:off x="527434" y="1757293"/>
            <a:ext cx="10515600" cy="346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rPr lang="de-DE" sz="2400">
                <a:latin typeface="Calibri"/>
                <a:ea typeface="Calibri"/>
                <a:cs typeface="Calibri"/>
                <a:sym typeface="Calibri"/>
              </a:rPr>
              <a:t>Subcategory of machine learning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rPr lang="de-DE" sz="2400">
                <a:latin typeface="Calibri"/>
                <a:ea typeface="Calibri"/>
                <a:cs typeface="Calibri"/>
                <a:sym typeface="Calibri"/>
              </a:rPr>
              <a:t>Uses neuronal networks to analyse big datasets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158c01a95d9_0_6"/>
          <p:cNvSpPr txBox="1"/>
          <p:nvPr>
            <p:ph type="title"/>
          </p:nvPr>
        </p:nvSpPr>
        <p:spPr>
          <a:xfrm>
            <a:off x="1414692" y="249601"/>
            <a:ext cx="10212300" cy="62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What is deep learning?</a:t>
            </a:r>
            <a:endParaRPr/>
          </a:p>
        </p:txBody>
      </p:sp>
      <p:pic>
        <p:nvPicPr>
          <p:cNvPr id="102" name="Google Shape;102;g158c01a95d9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5650" y="2986038"/>
            <a:ext cx="6705600" cy="26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58c01a95d9_0_38"/>
          <p:cNvSpPr txBox="1"/>
          <p:nvPr>
            <p:ph idx="1" type="body"/>
          </p:nvPr>
        </p:nvSpPr>
        <p:spPr>
          <a:xfrm>
            <a:off x="527434" y="1757293"/>
            <a:ext cx="10515600" cy="346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2800">
                <a:latin typeface="Calibri"/>
                <a:ea typeface="Calibri"/>
                <a:cs typeface="Calibri"/>
                <a:sym typeface="Calibri"/>
              </a:rPr>
              <a:t>Convolutional Neural Network (CNN)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rPr lang="de-DE" sz="2400">
                <a:latin typeface="Calibri"/>
                <a:ea typeface="Calibri"/>
                <a:cs typeface="Calibri"/>
                <a:sym typeface="Calibri"/>
              </a:rPr>
              <a:t>Convolution of picture with kernel -&gt; features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rPr lang="de-DE" sz="2400">
                <a:latin typeface="Calibri"/>
                <a:ea typeface="Calibri"/>
                <a:cs typeface="Calibri"/>
                <a:sym typeface="Calibri"/>
              </a:rPr>
              <a:t>Starting with simple (edges) to complicated (-&gt; corners -&gt; shapes -&gt; abstract)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rPr lang="de-DE" sz="2400">
                <a:latin typeface="Calibri"/>
                <a:ea typeface="Calibri"/>
                <a:cs typeface="Calibri"/>
                <a:sym typeface="Calibri"/>
              </a:rPr>
              <a:t>Applications: classification, segmentation, …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158c01a95d9_0_38"/>
          <p:cNvSpPr txBox="1"/>
          <p:nvPr>
            <p:ph type="title"/>
          </p:nvPr>
        </p:nvSpPr>
        <p:spPr>
          <a:xfrm>
            <a:off x="1414692" y="249601"/>
            <a:ext cx="10212300" cy="62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What is deep learning?</a:t>
            </a:r>
            <a:endParaRPr/>
          </a:p>
        </p:txBody>
      </p:sp>
      <p:pic>
        <p:nvPicPr>
          <p:cNvPr id="110" name="Google Shape;110;g158c01a95d9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0875" y="3674875"/>
            <a:ext cx="5553625" cy="227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58c01a95d9_11_1"/>
          <p:cNvSpPr txBox="1"/>
          <p:nvPr>
            <p:ph type="title"/>
          </p:nvPr>
        </p:nvSpPr>
        <p:spPr>
          <a:xfrm>
            <a:off x="1414692" y="249601"/>
            <a:ext cx="10212300" cy="62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What is deep learning?</a:t>
            </a:r>
            <a:endParaRPr/>
          </a:p>
        </p:txBody>
      </p:sp>
      <p:pic>
        <p:nvPicPr>
          <p:cNvPr id="117" name="Google Shape;117;g158c01a95d9_1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25" y="1099600"/>
            <a:ext cx="7553525" cy="289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158c01a95d9_11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6500" y="2940725"/>
            <a:ext cx="6197100" cy="305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58c01a95d9_0_44"/>
          <p:cNvSpPr txBox="1"/>
          <p:nvPr>
            <p:ph idx="1" type="body"/>
          </p:nvPr>
        </p:nvSpPr>
        <p:spPr>
          <a:xfrm>
            <a:off x="515959" y="1836343"/>
            <a:ext cx="10515600" cy="346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2800">
                <a:latin typeface="Calibri"/>
                <a:ea typeface="Calibri"/>
                <a:cs typeface="Calibri"/>
                <a:sym typeface="Calibri"/>
              </a:rPr>
              <a:t>Autoencoder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rPr lang="de-DE" sz="2400">
                <a:latin typeface="Calibri"/>
                <a:ea typeface="Calibri"/>
                <a:cs typeface="Calibri"/>
                <a:sym typeface="Calibri"/>
              </a:rPr>
              <a:t>Goal: reconstruct raw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rPr lang="de-DE" sz="2400">
                <a:latin typeface="Calibri"/>
                <a:ea typeface="Calibri"/>
                <a:cs typeface="Calibri"/>
                <a:sym typeface="Calibri"/>
              </a:rPr>
              <a:t>Encoding: extraction of features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rPr lang="de-DE" sz="2400">
                <a:latin typeface="Calibri"/>
                <a:ea typeface="Calibri"/>
                <a:cs typeface="Calibri"/>
                <a:sym typeface="Calibri"/>
              </a:rPr>
              <a:t>Decoding: reconstruction from features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rPr lang="de-DE" sz="2400">
                <a:latin typeface="Calibri"/>
                <a:ea typeface="Calibri"/>
                <a:cs typeface="Calibri"/>
                <a:sym typeface="Calibri"/>
              </a:rPr>
              <a:t>Evaluation: loss function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rPr lang="de-DE" sz="2400">
                <a:latin typeface="Calibri"/>
                <a:ea typeface="Calibri"/>
                <a:cs typeface="Calibri"/>
                <a:sym typeface="Calibri"/>
              </a:rPr>
              <a:t>Applications: Image Compression, Feature Extraction,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de-DE" sz="2400">
                <a:latin typeface="Calibri"/>
                <a:ea typeface="Calibri"/>
                <a:cs typeface="Calibri"/>
                <a:sym typeface="Calibri"/>
              </a:rPr>
              <a:t>Anomly Detection, …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158c01a95d9_0_44"/>
          <p:cNvSpPr txBox="1"/>
          <p:nvPr>
            <p:ph type="title"/>
          </p:nvPr>
        </p:nvSpPr>
        <p:spPr>
          <a:xfrm>
            <a:off x="1414692" y="249601"/>
            <a:ext cx="10212300" cy="62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What is deep learning?</a:t>
            </a:r>
            <a:endParaRPr/>
          </a:p>
        </p:txBody>
      </p:sp>
      <p:pic>
        <p:nvPicPr>
          <p:cNvPr id="126" name="Google Shape;126;g158c01a95d9_0_44"/>
          <p:cNvPicPr preferRelativeResize="0"/>
          <p:nvPr/>
        </p:nvPicPr>
        <p:blipFill rotWithShape="1">
          <a:blip r:embed="rId3">
            <a:alphaModFix/>
          </a:blip>
          <a:srcRect b="0" l="14642" r="8817" t="3651"/>
          <a:stretch/>
        </p:blipFill>
        <p:spPr>
          <a:xfrm>
            <a:off x="8118725" y="1028250"/>
            <a:ext cx="3648077" cy="377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158c01a95d9_0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2950" y="4078675"/>
            <a:ext cx="4567550" cy="199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58c01a95d9_1_12"/>
          <p:cNvSpPr txBox="1"/>
          <p:nvPr>
            <p:ph type="title"/>
          </p:nvPr>
        </p:nvSpPr>
        <p:spPr>
          <a:xfrm>
            <a:off x="1414692" y="249601"/>
            <a:ext cx="10212300" cy="62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Project week topics - MVTEC Anomaly Detection Database</a:t>
            </a:r>
            <a:endParaRPr/>
          </a:p>
        </p:txBody>
      </p:sp>
      <p:pic>
        <p:nvPicPr>
          <p:cNvPr id="134" name="Google Shape;134;g158c01a95d9_1_12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32705" l="0" r="0" t="0"/>
          <a:stretch/>
        </p:blipFill>
        <p:spPr>
          <a:xfrm>
            <a:off x="546313" y="1320975"/>
            <a:ext cx="11099374" cy="37981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8c01a95d9_8_0"/>
          <p:cNvSpPr txBox="1"/>
          <p:nvPr>
            <p:ph type="title"/>
          </p:nvPr>
        </p:nvSpPr>
        <p:spPr>
          <a:xfrm>
            <a:off x="1414692" y="249601"/>
            <a:ext cx="10212300" cy="62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Project week topics - roadmap</a:t>
            </a:r>
            <a:endParaRPr/>
          </a:p>
        </p:txBody>
      </p:sp>
      <p:sp>
        <p:nvSpPr>
          <p:cNvPr id="141" name="Google Shape;141;g158c01a95d9_8_0"/>
          <p:cNvSpPr/>
          <p:nvPr/>
        </p:nvSpPr>
        <p:spPr>
          <a:xfrm>
            <a:off x="2886754" y="1840183"/>
            <a:ext cx="792300" cy="492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" name="Google Shape;142;g158c01a95d9_8_0"/>
          <p:cNvGrpSpPr/>
          <p:nvPr/>
        </p:nvGrpSpPr>
        <p:grpSpPr>
          <a:xfrm>
            <a:off x="762166" y="1452168"/>
            <a:ext cx="2339942" cy="2530573"/>
            <a:chOff x="571536" y="1957150"/>
            <a:chExt cx="1755000" cy="1897977"/>
          </a:xfrm>
        </p:grpSpPr>
        <p:sp>
          <p:nvSpPr>
            <p:cNvPr id="143" name="Google Shape;143;g158c01a95d9_8_0"/>
            <p:cNvSpPr/>
            <p:nvPr/>
          </p:nvSpPr>
          <p:spPr>
            <a:xfrm>
              <a:off x="1151886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4" name="Google Shape;144;g158c01a95d9_8_0"/>
            <p:cNvSpPr txBox="1"/>
            <p:nvPr/>
          </p:nvSpPr>
          <p:spPr>
            <a:xfrm>
              <a:off x="1230636" y="2054932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de-DE" sz="20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2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5" name="Google Shape;145;g158c01a95d9_8_0"/>
            <p:cNvSpPr txBox="1"/>
            <p:nvPr/>
          </p:nvSpPr>
          <p:spPr>
            <a:xfrm>
              <a:off x="594488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 sz="20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learn</a:t>
              </a:r>
              <a:endParaRPr b="1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6" name="Google Shape;146;g158c01a95d9_8_0"/>
            <p:cNvSpPr txBox="1"/>
            <p:nvPr/>
          </p:nvSpPr>
          <p:spPr>
            <a:xfrm>
              <a:off x="571536" y="3117727"/>
              <a:ext cx="17550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de-DE" sz="16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Get </a:t>
              </a:r>
              <a:r>
                <a:rPr lang="de-DE" sz="16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theoretical</a:t>
              </a:r>
              <a:r>
                <a:rPr lang="de-DE" sz="16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 input to learn the basics of machine learning, the underlying technology and algorithms.</a:t>
              </a:r>
              <a:endPara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7" name="Google Shape;147;g158c01a95d9_8_0"/>
          <p:cNvGrpSpPr/>
          <p:nvPr/>
        </p:nvGrpSpPr>
        <p:grpSpPr>
          <a:xfrm>
            <a:off x="3599278" y="1452168"/>
            <a:ext cx="2278747" cy="2530573"/>
            <a:chOff x="2699423" y="1957150"/>
            <a:chExt cx="1709103" cy="1897977"/>
          </a:xfrm>
        </p:grpSpPr>
        <p:sp>
          <p:nvSpPr>
            <p:cNvPr id="148" name="Google Shape;148;g158c01a95d9_8_0"/>
            <p:cNvSpPr/>
            <p:nvPr/>
          </p:nvSpPr>
          <p:spPr>
            <a:xfrm>
              <a:off x="3256823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9" name="Google Shape;149;g158c01a95d9_8_0"/>
            <p:cNvSpPr txBox="1"/>
            <p:nvPr/>
          </p:nvSpPr>
          <p:spPr>
            <a:xfrm>
              <a:off x="2699425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 sz="20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get to know</a:t>
              </a:r>
              <a:endParaRPr b="1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0" name="Google Shape;150;g158c01a95d9_8_0"/>
            <p:cNvSpPr txBox="1"/>
            <p:nvPr/>
          </p:nvSpPr>
          <p:spPr>
            <a:xfrm>
              <a:off x="2699423" y="3117727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de-DE" sz="16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Get an introduction to different machine learning algorithms, the differences in their approach and possible benefits over other models.</a:t>
              </a:r>
              <a:endPara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1" name="Google Shape;151;g158c01a95d9_8_0"/>
            <p:cNvSpPr txBox="1"/>
            <p:nvPr/>
          </p:nvSpPr>
          <p:spPr>
            <a:xfrm>
              <a:off x="3329873" y="2049005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de-DE" sz="20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2" name="Google Shape;152;g158c01a95d9_8_0"/>
          <p:cNvGrpSpPr/>
          <p:nvPr/>
        </p:nvGrpSpPr>
        <p:grpSpPr>
          <a:xfrm>
            <a:off x="6375188" y="1452168"/>
            <a:ext cx="2278750" cy="2530570"/>
            <a:chOff x="4781408" y="1957150"/>
            <a:chExt cx="1709106" cy="1897975"/>
          </a:xfrm>
        </p:grpSpPr>
        <p:sp>
          <p:nvSpPr>
            <p:cNvPr id="153" name="Google Shape;153;g158c01a95d9_8_0"/>
            <p:cNvSpPr/>
            <p:nvPr/>
          </p:nvSpPr>
          <p:spPr>
            <a:xfrm>
              <a:off x="5338808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4" name="Google Shape;154;g158c01a95d9_8_0"/>
            <p:cNvSpPr txBox="1"/>
            <p:nvPr/>
          </p:nvSpPr>
          <p:spPr>
            <a:xfrm>
              <a:off x="4781413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 sz="20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apply</a:t>
              </a:r>
              <a:endParaRPr b="1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5" name="Google Shape;155;g158c01a95d9_8_0"/>
            <p:cNvSpPr txBox="1"/>
            <p:nvPr/>
          </p:nvSpPr>
          <p:spPr>
            <a:xfrm>
              <a:off x="4781408" y="3117725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de-DE" sz="16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Test the different algorithms using a </a:t>
              </a:r>
              <a:r>
                <a:rPr lang="de-DE" sz="16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predefined</a:t>
              </a:r>
              <a:r>
                <a:rPr lang="de-DE" sz="16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 dataset and export the results in a comparable format.</a:t>
              </a:r>
              <a:endPara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6" name="Google Shape;156;g158c01a95d9_8_0"/>
            <p:cNvSpPr txBox="1"/>
            <p:nvPr/>
          </p:nvSpPr>
          <p:spPr>
            <a:xfrm>
              <a:off x="5417558" y="2063191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de-DE" sz="20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7" name="Google Shape;157;g158c01a95d9_8_0"/>
          <p:cNvGrpSpPr/>
          <p:nvPr/>
        </p:nvGrpSpPr>
        <p:grpSpPr>
          <a:xfrm>
            <a:off x="9151090" y="1452168"/>
            <a:ext cx="2278746" cy="2530573"/>
            <a:chOff x="6863386" y="1957150"/>
            <a:chExt cx="1709102" cy="1897977"/>
          </a:xfrm>
        </p:grpSpPr>
        <p:sp>
          <p:nvSpPr>
            <p:cNvPr id="158" name="Google Shape;158;g158c01a95d9_8_0"/>
            <p:cNvSpPr/>
            <p:nvPr/>
          </p:nvSpPr>
          <p:spPr>
            <a:xfrm>
              <a:off x="7420786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9" name="Google Shape;159;g158c01a95d9_8_0"/>
            <p:cNvSpPr txBox="1"/>
            <p:nvPr/>
          </p:nvSpPr>
          <p:spPr>
            <a:xfrm>
              <a:off x="6863388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 sz="20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analyze</a:t>
              </a:r>
              <a:endParaRPr b="1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" name="Google Shape;160;g158c01a95d9_8_0"/>
            <p:cNvSpPr txBox="1"/>
            <p:nvPr/>
          </p:nvSpPr>
          <p:spPr>
            <a:xfrm>
              <a:off x="6863386" y="3117727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de-DE" sz="16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Analyze the results to discuss the viability of each algorithm and changes depending on specific cases. </a:t>
              </a:r>
              <a:endPara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1" name="Google Shape;161;g158c01a95d9_8_0"/>
            <p:cNvSpPr txBox="1"/>
            <p:nvPr/>
          </p:nvSpPr>
          <p:spPr>
            <a:xfrm>
              <a:off x="7499536" y="2055090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de-DE" sz="20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62" name="Google Shape;162;g158c01a95d9_8_0"/>
          <p:cNvSpPr/>
          <p:nvPr/>
        </p:nvSpPr>
        <p:spPr>
          <a:xfrm>
            <a:off x="5783038" y="1840183"/>
            <a:ext cx="792300" cy="492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158c01a95d9_8_0"/>
          <p:cNvSpPr/>
          <p:nvPr/>
        </p:nvSpPr>
        <p:spPr>
          <a:xfrm>
            <a:off x="8559004" y="1840183"/>
            <a:ext cx="792300" cy="492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HTW-2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99B1C"/>
      </a:accent1>
      <a:accent2>
        <a:srgbClr val="006EB7"/>
      </a:accent2>
      <a:accent3>
        <a:srgbClr val="6C737B"/>
      </a:accent3>
      <a:accent4>
        <a:srgbClr val="999999"/>
      </a:accent4>
      <a:accent5>
        <a:srgbClr val="FBC376"/>
      </a:accent5>
      <a:accent6>
        <a:srgbClr val="3AB0FF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2021-10-14T07:21:00Z</dcterms:created>
  <dc:creator>Richter, Lisanne</dc:creator>
</cp:coreProperties>
</file>